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4" r:id="rId1"/>
  </p:sldMasterIdLst>
  <p:notesMasterIdLst>
    <p:notesMasterId r:id="rId44"/>
  </p:notesMasterIdLst>
  <p:handoutMasterIdLst>
    <p:handoutMasterId r:id="rId45"/>
  </p:handoutMasterIdLst>
  <p:sldIdLst>
    <p:sldId id="335" r:id="rId2"/>
    <p:sldId id="336" r:id="rId3"/>
    <p:sldId id="338" r:id="rId4"/>
    <p:sldId id="339" r:id="rId5"/>
    <p:sldId id="257" r:id="rId6"/>
    <p:sldId id="346" r:id="rId7"/>
    <p:sldId id="263" r:id="rId8"/>
    <p:sldId id="340" r:id="rId9"/>
    <p:sldId id="341" r:id="rId10"/>
    <p:sldId id="260" r:id="rId11"/>
    <p:sldId id="261" r:id="rId12"/>
    <p:sldId id="262" r:id="rId13"/>
    <p:sldId id="267" r:id="rId14"/>
    <p:sldId id="269" r:id="rId15"/>
    <p:sldId id="270" r:id="rId16"/>
    <p:sldId id="268" r:id="rId17"/>
    <p:sldId id="327" r:id="rId18"/>
    <p:sldId id="309" r:id="rId19"/>
    <p:sldId id="271" r:id="rId20"/>
    <p:sldId id="300" r:id="rId21"/>
    <p:sldId id="302" r:id="rId22"/>
    <p:sldId id="284" r:id="rId23"/>
    <p:sldId id="301" r:id="rId24"/>
    <p:sldId id="277" r:id="rId25"/>
    <p:sldId id="278" r:id="rId26"/>
    <p:sldId id="304" r:id="rId27"/>
    <p:sldId id="285" r:id="rId28"/>
    <p:sldId id="307" r:id="rId29"/>
    <p:sldId id="272" r:id="rId30"/>
    <p:sldId id="275" r:id="rId31"/>
    <p:sldId id="318" r:id="rId32"/>
    <p:sldId id="319" r:id="rId33"/>
    <p:sldId id="331" r:id="rId34"/>
    <p:sldId id="332" r:id="rId35"/>
    <p:sldId id="344" r:id="rId36"/>
    <p:sldId id="316" r:id="rId37"/>
    <p:sldId id="342" r:id="rId38"/>
    <p:sldId id="322" r:id="rId39"/>
    <p:sldId id="276" r:id="rId40"/>
    <p:sldId id="282" r:id="rId41"/>
    <p:sldId id="291" r:id="rId42"/>
    <p:sldId id="343" r:id="rId4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FFFF"/>
    <a:srgbClr val="FF9900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310" autoAdjust="0"/>
    <p:restoredTop sz="92110" autoAdjust="0"/>
  </p:normalViewPr>
  <p:slideViewPr>
    <p:cSldViewPr>
      <p:cViewPr varScale="1">
        <p:scale>
          <a:sx n="69" d="100"/>
          <a:sy n="69" d="100"/>
        </p:scale>
        <p:origin x="17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9F60A3-7970-4CE7-9757-D478762A2F5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5024908-DE06-47E0-BCAC-2B774D5167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752C1D9-00F5-48A6-860D-796F227F3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C723960-2EEB-4690-AB17-0466B5F1A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E8E87831-4481-4767-BB55-DE4B15EEF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ED049D2-F885-4EF4-9058-1A86C1B2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D12ABB4-B072-4F9A-B996-E67018A6E2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CCFCF56-7114-4638-8493-E5762BF0A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7BFEB7D-8F8D-4005-81BE-D1080751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59B837C-3B76-465C-85BB-81B335958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13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DC7B875-00FD-4A15-883A-B129C6DD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50D70653-5C3E-4CF6-832F-AE784FCFA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15E7BA6D-BEB5-48F0-8418-86A4FFDAA0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8738249-77D4-40F7-96C3-D7E3F6174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>
            <a:extLst>
              <a:ext uri="{FF2B5EF4-FFF2-40B4-BE49-F238E27FC236}">
                <a16:creationId xmlns:a16="http://schemas.microsoft.com/office/drawing/2014/main" id="{1F550A91-4F3A-47C1-8A99-DE0B6658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1" name="Rectangle 1027">
            <a:extLst>
              <a:ext uri="{FF2B5EF4-FFF2-40B4-BE49-F238E27FC236}">
                <a16:creationId xmlns:a16="http://schemas.microsoft.com/office/drawing/2014/main" id="{82B68B99-9890-42F2-8F31-397057DB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37</a:t>
            </a:r>
          </a:p>
        </p:txBody>
      </p:sp>
      <p:sp>
        <p:nvSpPr>
          <p:cNvPr id="135172" name="Rectangle 1028">
            <a:extLst>
              <a:ext uri="{FF2B5EF4-FFF2-40B4-BE49-F238E27FC236}">
                <a16:creationId xmlns:a16="http://schemas.microsoft.com/office/drawing/2014/main" id="{D972550C-B113-45C0-AA58-DDD64950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1029">
            <a:extLst>
              <a:ext uri="{FF2B5EF4-FFF2-40B4-BE49-F238E27FC236}">
                <a16:creationId xmlns:a16="http://schemas.microsoft.com/office/drawing/2014/main" id="{7F4340BC-3643-4DB5-93E6-2A2D94FD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1030">
            <a:extLst>
              <a:ext uri="{FF2B5EF4-FFF2-40B4-BE49-F238E27FC236}">
                <a16:creationId xmlns:a16="http://schemas.microsoft.com/office/drawing/2014/main" id="{62A77459-C299-4A93-8349-73F383FA029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5" name="Rectangle 1031">
            <a:extLst>
              <a:ext uri="{FF2B5EF4-FFF2-40B4-BE49-F238E27FC236}">
                <a16:creationId xmlns:a16="http://schemas.microsoft.com/office/drawing/2014/main" id="{BEE45EE0-59EE-45E9-B790-E8AC8AE226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A8895E-8F77-40D6-873E-2F25FFFDF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7BFE0FE-02C5-43A9-8514-5ADB26BE5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16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3F56BD6-6051-45D7-BBB9-64A64D08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A0762502-CF89-49D4-B077-93DEAD6CA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36BE1093-4D0F-429A-8F90-6182489BF4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0C70BF20-989B-4871-9970-9AB29A2A8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48A736C-BB7C-4D1E-8E2E-F9330F687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91A1406-2BDC-484D-8BE2-BCF76FCFB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8</a:t>
            </a:r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21AE8C6C-6E48-4239-B5FC-20C7E302F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7C97966F-E341-40E1-932D-12AE75547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6">
            <a:extLst>
              <a:ext uri="{FF2B5EF4-FFF2-40B4-BE49-F238E27FC236}">
                <a16:creationId xmlns:a16="http://schemas.microsoft.com/office/drawing/2014/main" id="{D00154B7-96E4-4DDB-B842-8486E67A0A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6263" name="Rectangle 7">
            <a:extLst>
              <a:ext uri="{FF2B5EF4-FFF2-40B4-BE49-F238E27FC236}">
                <a16:creationId xmlns:a16="http://schemas.microsoft.com/office/drawing/2014/main" id="{436BED11-8075-4622-A67D-6CB45FF7A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FAE69B9-3FE1-47F7-B0A8-92DD3FC3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79437E4-7B05-483A-807A-FC9D86A0F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29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F7B31DD8-A17B-4A73-878E-95D33E21E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787A6CDE-D72C-48AD-A9B6-F82E9805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E6679AAF-A740-463E-B7C4-9F348BDC74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D80B2CFA-D006-433B-8424-6C6E8EAF3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BA2563A-13C7-4CF6-A46F-F3B33D67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E965A38-4D61-4B85-92FE-2ED8F0C6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8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5CCC5EEA-F6F6-408F-A0B7-DD0AF5866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73C3D1E1-2478-4A29-A7DA-B7EA3E50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6EBE92FC-DB8F-4774-A7CF-C632DFB484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E503C57C-8669-434E-8FEC-35518581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312E29A-857C-484D-A02C-9B5BB553A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73774AC-07B0-4414-8481-5B6741CC1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22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970C1770-93BD-4A19-9061-0E13F784D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3419ABA6-3953-447F-BCAD-738763C1B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2EFC8CBC-C40D-44D1-8EC3-8768694355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4350FE04-056D-4DF6-BB42-C3463EE04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03E9E9-23A8-4963-8278-D05123BCF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553742C-0B69-448C-B301-1F05309D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23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5493D3F2-14A4-49F9-B741-4AEB6E3DF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6F8F55DE-E092-4407-A087-0BAC11F3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18F2649A-4A67-4878-ABDF-5A25C1E4E22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27BFC538-C752-4273-96B6-FF397D370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558283C-39A7-4A1A-8516-3CB7DBFA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447B5AFA-2BAA-477C-AE12-D0CB865CE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24</a:t>
            </a:r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A3130B8F-B8A4-4FC8-9145-8643CB2C4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9C2938F1-5EF0-44AB-8633-CA411733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78B94CFC-7B4C-47AB-8950-E6C99F796BA7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FE654020-42E7-401A-95B4-3FA1F918A8B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369927B-51C8-4239-A2AD-7EA0F1ED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7735B33-67EB-4B4D-A678-2996FC926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6A6E5626-0DD0-41CA-8FBD-5826291A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58E20DE1-5486-4B57-9DB1-779B91DB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6DB32ED3-CFBF-4784-BF1B-63A8E2D5CF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id="{9D52B478-EC3A-46F8-930D-927A39A27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026">
            <a:extLst>
              <a:ext uri="{FF2B5EF4-FFF2-40B4-BE49-F238E27FC236}">
                <a16:creationId xmlns:a16="http://schemas.microsoft.com/office/drawing/2014/main" id="{2F69A6F0-3CD4-444F-A4B9-1D5E5ABCC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1" name="Rectangle 1027">
            <a:extLst>
              <a:ext uri="{FF2B5EF4-FFF2-40B4-BE49-F238E27FC236}">
                <a16:creationId xmlns:a16="http://schemas.microsoft.com/office/drawing/2014/main" id="{72D407ED-DB4C-49EF-A92A-6BA3964BD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3</a:t>
            </a:r>
          </a:p>
        </p:txBody>
      </p:sp>
      <p:sp>
        <p:nvSpPr>
          <p:cNvPr id="165892" name="Rectangle 1028">
            <a:extLst>
              <a:ext uri="{FF2B5EF4-FFF2-40B4-BE49-F238E27FC236}">
                <a16:creationId xmlns:a16="http://schemas.microsoft.com/office/drawing/2014/main" id="{277B843E-7572-4A99-AE54-8CFBC10FF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Rectangle 1029">
            <a:extLst>
              <a:ext uri="{FF2B5EF4-FFF2-40B4-BE49-F238E27FC236}">
                <a16:creationId xmlns:a16="http://schemas.microsoft.com/office/drawing/2014/main" id="{5018B149-B1D8-4E54-A269-35514256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Rectangle 1030">
            <a:extLst>
              <a:ext uri="{FF2B5EF4-FFF2-40B4-BE49-F238E27FC236}">
                <a16:creationId xmlns:a16="http://schemas.microsoft.com/office/drawing/2014/main" id="{BB9B4161-E797-4FB6-ABF9-CE8CBB0D5533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5" name="Rectangle 1031">
            <a:extLst>
              <a:ext uri="{FF2B5EF4-FFF2-40B4-BE49-F238E27FC236}">
                <a16:creationId xmlns:a16="http://schemas.microsoft.com/office/drawing/2014/main" id="{3CA71565-937B-4364-832B-3BE2DE3FF1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E487F98-68F6-4DD3-B17B-005DC71C2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EFA99B5C-4735-43C5-B982-EB0816CA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34</a:t>
            </a:r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8CE9DCFC-F748-45A1-A619-8BFA31020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9E00E88A-EEBA-4822-8B84-357738481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62A563E2-C090-4FD5-8751-D1865A7AC6BE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9012FC0D-E306-44BC-82BE-8C16AE72ADD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F4A8812-41A5-45D5-B7CD-97B53DEC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84E83A5-3B7F-4DCB-9C7A-48CDA68F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17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B3CC3552-AF1A-4D0F-BEDA-C1C9E03E6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2FA447C-2FA9-496F-B636-E03F800C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91A6E480-ECC2-4067-8A6E-8D1A057A9B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19A456E1-4A0E-4E25-BE89-13B2F6AFB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401FDEE-66C9-4E85-8BC8-E3ABDABC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E2E99EF-D32D-4E09-AF74-76523922D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20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17B6008-241E-4405-B05B-C73FB7DA8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0AF554DD-FE03-4067-86DA-A3562F1BC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2592E2C1-EEB3-4810-B911-FCD0CD50D3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84F716CE-0DE3-445F-BDB8-3BE5027FE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FBE6744-D57D-41EC-826F-99A2DCC85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A224DDA-539E-4052-8308-00393D62E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24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643F1F76-5F42-405A-9298-FB352303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3BE69BD6-ECED-4C33-AA0D-60293C394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6">
            <a:extLst>
              <a:ext uri="{FF2B5EF4-FFF2-40B4-BE49-F238E27FC236}">
                <a16:creationId xmlns:a16="http://schemas.microsoft.com/office/drawing/2014/main" id="{287B90BB-96A0-4D8C-B535-C5DF8AF43D8B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7" name="Rectangle 7">
            <a:extLst>
              <a:ext uri="{FF2B5EF4-FFF2-40B4-BE49-F238E27FC236}">
                <a16:creationId xmlns:a16="http://schemas.microsoft.com/office/drawing/2014/main" id="{08796373-A8C1-4A09-9011-F749E3F7530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3F3EF745-4DD7-4C51-ADF6-1D35F8A2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D0FBD6E7-8D90-42F7-8B49-FA5CDF882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25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765BDC5D-A69D-45C4-A26A-FD9A6D30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A4A7D3F1-80F0-4F14-9FA9-6C7DA94F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7AA95140-D0DB-4747-AC15-41080FF3E9F1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5F899148-58E3-4977-BC04-DB85FDF457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0D515A74-F92F-44B3-900D-55BC790A9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5232D3C6-DC35-4F1E-A444-17013DD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40</a:t>
            </a:r>
          </a:p>
        </p:txBody>
      </p:sp>
      <p:sp>
        <p:nvSpPr>
          <p:cNvPr id="140292" name="Rectangle 4">
            <a:extLst>
              <a:ext uri="{FF2B5EF4-FFF2-40B4-BE49-F238E27FC236}">
                <a16:creationId xmlns:a16="http://schemas.microsoft.com/office/drawing/2014/main" id="{E9871B8B-1E7E-46A5-B6A6-618E501A7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3D02C3A1-5B7E-401B-9871-27B859DD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Rectangle 6">
            <a:extLst>
              <a:ext uri="{FF2B5EF4-FFF2-40B4-BE49-F238E27FC236}">
                <a16:creationId xmlns:a16="http://schemas.microsoft.com/office/drawing/2014/main" id="{A42AE8CA-426C-42C6-A7F1-8334D1C28DC3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5" name="Rectangle 7">
            <a:extLst>
              <a:ext uri="{FF2B5EF4-FFF2-40B4-BE49-F238E27FC236}">
                <a16:creationId xmlns:a16="http://schemas.microsoft.com/office/drawing/2014/main" id="{FD0168AC-F8FE-41A6-9AC9-3C67BFF6BD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D1DC3FB6-2BF4-424C-BADF-C4A34C1B1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B89D846-789D-480A-8A38-C8252F6B6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41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D4675E5D-C356-4D2B-9F61-CA6FE33B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9A8413DE-7683-4808-B9B6-241ABE16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DDB416CE-B310-47F9-B3CD-8862666EEDBE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3" name="Rectangle 7">
            <a:extLst>
              <a:ext uri="{FF2B5EF4-FFF2-40B4-BE49-F238E27FC236}">
                <a16:creationId xmlns:a16="http://schemas.microsoft.com/office/drawing/2014/main" id="{2C4741FE-3F04-4D6A-BFD5-0463CEEFA7D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293EBAB-6E9A-471E-9315-7409A0BA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7198D1C-3AB2-4370-8B9B-83BDCFEC9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21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DBB1F019-97F2-41C2-A912-EA5854860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F006C885-EB25-44B6-AC81-7882F25E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A4F66060-4A3B-4A3F-8ADC-C62E374A96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E151E9B8-A859-4AC5-BB38-99E2F134E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FEC12D6-4694-43A2-88C1-11988C68F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4D37925-E39A-49EC-95DA-F6A58C2B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27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9B6AD0D-D0CD-4185-BEE3-F3647139A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89ABFED2-60B9-417B-A79D-C6BA5686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0D5C827-1C24-4C4D-AA96-4F673F0545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9A380EEC-5727-4691-AA74-C98E36FB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F0CAA33-E580-40A8-A836-27BC0677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82746D9E-4F4A-4F4E-B2BB-16C8FE0E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36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0167CAC-D2F4-4A09-A525-2BB0A63C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27261636-6544-4916-A336-925ED1C7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C7EAC353-1A75-4B8D-964E-5A408C31E0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B3886F2A-8216-40C8-B5BA-126A68DA2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8B5B9D5-95C7-4CD0-8374-97496D9B6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C6AB5E-FD42-401B-9427-6B17C2C4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8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45FDC738-E436-467C-9DC4-A699A403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D89EE41-9C60-4C13-BEED-EAA5D69E7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C8C92135-1000-4CC5-9916-9697A6A576B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D347D6D0-F2D0-468E-A980-8F70C38FF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B7F3C5-CB0F-4781-A99E-1B1672808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9FC2B5F-FE02-44A5-8895-61E63B90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5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9CC894A-5873-4AAA-876C-7A6AEDF85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6302B80-0F3C-45D3-A88D-7EB4B978F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E5A837B-EA77-4383-BF8B-2D61775762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F3B2D0DD-2892-434A-891F-3D649B032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22329BB-2F4D-44A4-A1C4-A3ACD72F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62B81F7-E437-4733-B22D-0C38C6BB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6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0DDDB2C-8E86-421C-97EF-EB831E88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DBED4B8-90E2-42AD-80AA-B5C4FF9B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6998210-83C6-4E39-9289-E8D5F445E9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4BC46B2C-7D8E-4FBA-9DA0-9287FB5CF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0B333FA-1344-425D-A1E6-9304AC624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90A73CC-4695-44D8-A5A9-5AECF0677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7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EBA2CFE-44A2-4560-9EBD-D93F25CF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6FFA121-01FF-494C-817A-6BE5E6872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04A82DB-95F7-4778-BA50-39A65C820C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8A1E78BC-749F-42A3-BAE6-AC834549F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9A6657E-F708-4B8B-BD3C-F95ECC3B0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0F56497-43AC-4347-BB6F-A06F57705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12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5C1C4B2-593F-4915-98DD-85C144E9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8236E93-488B-41F9-A9EF-F2C27FA0D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B5CF93E-AC1E-4152-84BC-DDB7E11E25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B7DC3B9F-912A-4F77-83EE-83F1070C9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783C2F5-ECFB-4113-88C5-7026ED547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EFEBAB8-E8FD-4C37-A007-AB8C18C0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14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2444537C-754F-4B5D-95E3-D81F24C5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E8E17F7-6CE3-4640-B622-75AA70A6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9AD4358-B6E9-48E7-80C3-E9D3E6ABA4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DC96AE3-F979-4B1F-B149-8F159DA47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13886D8-4632-4C2A-ACB0-74A0EB2E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65E70B2-9C59-4D82-9DAE-540AB1AD1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 eaLnBrk="0" hangingPunct="0"/>
            <a:r>
              <a:rPr lang="en-US" altLang="en-US" sz="1200"/>
              <a:t>15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DDD3C89E-AAF1-4FE7-9832-E7AAE1F4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94160C42-A4A0-41C9-8BCD-EEA7071EE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79F5DEF2-C474-4F94-AE6D-AC15E4FF46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0A0F73D-66D2-4DEB-9784-FD3D9EB6E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8F60-0A2D-4097-9C9B-546D97D1BEAA}" type="slidenum">
              <a:rPr lang="ar-SA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46">
            <a:extLst>
              <a:ext uri="{FF2B5EF4-FFF2-40B4-BE49-F238E27FC236}">
                <a16:creationId xmlns:a16="http://schemas.microsoft.com/office/drawing/2014/main" id="{8380EFF5-F674-426A-A9B6-0F1C93E5F8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12" name="Freeform 1047">
              <a:extLst>
                <a:ext uri="{FF2B5EF4-FFF2-40B4-BE49-F238E27FC236}">
                  <a16:creationId xmlns:a16="http://schemas.microsoft.com/office/drawing/2014/main" id="{A89FE55F-F549-4E94-AE29-143D24536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1048">
              <a:extLst>
                <a:ext uri="{FF2B5EF4-FFF2-40B4-BE49-F238E27FC236}">
                  <a16:creationId xmlns:a16="http://schemas.microsoft.com/office/drawing/2014/main" id="{CB7E055E-3462-4DB3-A92C-4E7D66F93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055">
            <a:extLst>
              <a:ext uri="{FF2B5EF4-FFF2-40B4-BE49-F238E27FC236}">
                <a16:creationId xmlns:a16="http://schemas.microsoft.com/office/drawing/2014/main" id="{EBE093B7-C338-4ED0-816C-E91FA9CB1A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15" name="Freeform 1056">
              <a:extLst>
                <a:ext uri="{FF2B5EF4-FFF2-40B4-BE49-F238E27FC236}">
                  <a16:creationId xmlns:a16="http://schemas.microsoft.com/office/drawing/2014/main" id="{B6BBB787-3C07-4832-88FB-C6BB2E38C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1057">
              <a:extLst>
                <a:ext uri="{FF2B5EF4-FFF2-40B4-BE49-F238E27FC236}">
                  <a16:creationId xmlns:a16="http://schemas.microsoft.com/office/drawing/2014/main" id="{3881316D-3633-4FE7-84A7-9691C32C1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9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16A04-70C8-4308-9E3A-E9EABC528B6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37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5824-11EB-4440-9BF4-A2B8895FC09F}" type="slidenum">
              <a:rPr lang="ar-SA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48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86A8-F58B-43BA-8A76-82255917BD8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3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4EBB-7B56-4828-AAC7-3F4E8AFD6F87}" type="slidenum">
              <a:rPr lang="ar-SA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67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4C191-AAEB-4E72-9B6C-312EA6E4063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75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9587E-BD65-457D-96E2-FEA48C6D641F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96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CE69-9FA6-4890-840A-3B8AF9128256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2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D63B8-9929-4FC8-8CB9-7E643D97957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0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022A-B65C-48EC-BFFA-950695D03463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288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E64-CC70-423F-AD6A-CC83828B6167}" type="slidenum">
              <a:rPr lang="ar-SA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34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49C700-9FDD-440E-AD00-F2C650796E4A}" type="slidenum">
              <a:rPr lang="ar-SA" altLang="en-US" smtClean="0"/>
              <a:pPr/>
              <a:t>‹#›</a:t>
            </a:fld>
            <a:endParaRPr lang="en-US" altLang="en-US"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DF663B1B-AAB8-413A-8059-ED73E1CED3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4B37FDC-9E0D-42F4-A7D2-807510016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rc 12">
              <a:extLst>
                <a:ext uri="{FF2B5EF4-FFF2-40B4-BE49-F238E27FC236}">
                  <a16:creationId xmlns:a16="http://schemas.microsoft.com/office/drawing/2014/main" id="{608CBEA0-7530-446D-8257-62A3CA083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Box 13">
            <a:extLst>
              <a:ext uri="{FF2B5EF4-FFF2-40B4-BE49-F238E27FC236}">
                <a16:creationId xmlns:a16="http://schemas.microsoft.com/office/drawing/2014/main" id="{CE036CD6-6F33-41CA-BC6E-0FE86C342A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1325" y="6262688"/>
            <a:ext cx="117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191670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DD3E6E17-9729-4BF9-9DE6-AEA0B65604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altLang="en-US"/>
              <a:t>Chapter 3:</a:t>
            </a:r>
            <a:br>
              <a:rPr lang="en-US" altLang="en-US"/>
            </a:br>
            <a:r>
              <a:rPr lang="en-US" altLang="en-US"/>
              <a:t>Modeling Data in the Organization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835AA210-23BC-44A3-A917-F526326F5BF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3352800"/>
            <a:ext cx="7315200" cy="1752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t"/>
          <a:lstStyle/>
          <a:p>
            <a:pPr marL="342900" indent="-342900"/>
            <a:r>
              <a:rPr lang="en-US" altLang="en-US" b="1" i="1">
                <a:solidFill>
                  <a:schemeClr val="folHlink"/>
                </a:solidFill>
                <a:cs typeface="Times New Roman" panose="02020603050405020304" pitchFamily="18" charset="0"/>
              </a:rPr>
              <a:t>Modern Database Management</a:t>
            </a:r>
          </a:p>
          <a:p>
            <a:pPr marL="342900" indent="-342900"/>
            <a:r>
              <a:rPr lang="en-US" altLang="en-US" b="1" i="1">
                <a:solidFill>
                  <a:schemeClr val="folHlink"/>
                </a:solidFill>
                <a:cs typeface="Times New Roman" panose="02020603050405020304" pitchFamily="18" charset="0"/>
              </a:rPr>
              <a:t>6</a:t>
            </a:r>
            <a:r>
              <a:rPr lang="en-US" altLang="en-US" b="1" i="1" baseline="30000">
                <a:solidFill>
                  <a:schemeClr val="folHlink"/>
                </a:solidFill>
                <a:cs typeface="Times New Roman" panose="02020603050405020304" pitchFamily="18" charset="0"/>
              </a:rPr>
              <a:t>th</a:t>
            </a:r>
            <a:r>
              <a:rPr lang="en-US" altLang="en-US" b="1" i="1">
                <a:solidFill>
                  <a:schemeClr val="folHlink"/>
                </a:solidFill>
                <a:cs typeface="Times New Roman" panose="02020603050405020304" pitchFamily="18" charset="0"/>
              </a:rPr>
              <a:t> Edition</a:t>
            </a:r>
            <a:endParaRPr lang="en-US" altLang="en-US">
              <a:solidFill>
                <a:schemeClr val="folHlink"/>
              </a:solidFill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en-US" sz="2800" b="1" i="1">
                <a:cs typeface="Times New Roman" panose="02020603050405020304" pitchFamily="18" charset="0"/>
              </a:rPr>
              <a:t>Jeffrey A. Hoffer, Mary B. Prescott, Fred R. McFadden</a:t>
            </a:r>
            <a:endParaRPr lang="en-US" altLang="en-US"/>
          </a:p>
        </p:txBody>
      </p:sp>
      <p:sp>
        <p:nvSpPr>
          <p:cNvPr id="6" name="Rectangle 1063">
            <a:extLst>
              <a:ext uri="{FF2B5EF4-FFF2-40B4-BE49-F238E27FC236}">
                <a16:creationId xmlns:a16="http://schemas.microsoft.com/office/drawing/2014/main" id="{5AEE1AEB-9919-4D2C-9921-4CE35C4E9E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Rectangle 1062">
            <a:extLst>
              <a:ext uri="{FF2B5EF4-FFF2-40B4-BE49-F238E27FC236}">
                <a16:creationId xmlns:a16="http://schemas.microsoft.com/office/drawing/2014/main" id="{06A54B21-F7BC-4EAB-B31B-879718EE7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78EC91-F339-4FC1-A808-5F7C86267EDA}" type="slidenum">
              <a:rPr lang="ar-SA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5635FE8-79BD-44BD-80BD-44B2A87F9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Attributes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7F3DF2F-640C-44AA-9FBE-6FA3CE4A4E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7290055" cy="402336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Attribute - property or characteristic of an entity type</a:t>
            </a:r>
          </a:p>
          <a:p>
            <a:r>
              <a:rPr lang="en-US" altLang="en-US" sz="2400" dirty="0"/>
              <a:t>Classifications of attributes:</a:t>
            </a:r>
          </a:p>
          <a:p>
            <a:pPr lvl="1"/>
            <a:r>
              <a:rPr lang="en-US" altLang="en-US" sz="2400" dirty="0"/>
              <a:t>Simple versus Composite Attribute</a:t>
            </a:r>
          </a:p>
          <a:p>
            <a:pPr lvl="1"/>
            <a:r>
              <a:rPr lang="en-US" altLang="en-US" sz="2400" dirty="0"/>
              <a:t>Single-Valued versus Multivalued Attribute</a:t>
            </a:r>
          </a:p>
          <a:p>
            <a:pPr lvl="1"/>
            <a:r>
              <a:rPr lang="en-US" altLang="en-US" sz="2400" dirty="0"/>
              <a:t>Stored versus Derived Attributes</a:t>
            </a:r>
          </a:p>
          <a:p>
            <a:pPr lvl="1"/>
            <a:r>
              <a:rPr lang="en-US" altLang="en-US" sz="2400" dirty="0"/>
              <a:t>Identifier Attributes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E37A6-1FBC-4245-9991-6BF3B9FE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0B92D-E9C2-4F65-AEF7-3AA727CD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5ABF-E726-4896-A78C-B04402FD961F}" type="slidenum">
              <a:rPr lang="ar-SA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77DDB25-BC3E-42F5-AD4F-E61BA9075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Identifiers (Keys)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C136FB2-9736-4244-82A1-FAEE30780F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7290055" cy="402336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Identifier (Key) - An attribute (or combination of attributes) that uniquely identifies individual instances of an entity type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 Key versus Composite Key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Candidate Key – an attribute that could be a key…satisfies the requirements for being a key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AACAC-7A38-44D9-BA9D-2ECE8915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DFF70-FA69-4901-AE4E-C1B7D6D1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8DA6F-F152-4BBF-B825-2F9DBEDF7F20}" type="slidenum">
              <a:rPr lang="ar-SA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37451EB-252B-4B66-8ECF-C5161D50E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Characteristics of Identifiers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6C729C-A854-417A-934E-A94A7691B1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657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Will not change in value</a:t>
            </a:r>
          </a:p>
          <a:p>
            <a:r>
              <a:rPr lang="en-US" altLang="en-US" sz="2400" dirty="0"/>
              <a:t>Will not be null</a:t>
            </a:r>
          </a:p>
          <a:p>
            <a:r>
              <a:rPr lang="en-US" altLang="en-US" sz="2400" dirty="0"/>
              <a:t>No intelligent identifiers (e.g. containing locations or people that might change)</a:t>
            </a:r>
          </a:p>
          <a:p>
            <a:r>
              <a:rPr lang="en-US" altLang="en-US" sz="2400" dirty="0"/>
              <a:t>Substitute new, simple keys for long, composite keys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0B1EF-9CEE-4153-A774-F5FD2893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41E0A-4F28-4153-8D54-87BE69BC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DD4-592A-4045-AF3C-4492E0D5EA6F}" type="slidenum">
              <a:rPr lang="ar-SA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BFFCB6D-0209-4131-BE1A-469D934A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9EFF46B-B659-4B5E-8942-A0779E7F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0FB1-CFDF-47FF-98AD-A70C4D23B9F6}" type="slidenum">
              <a:rPr lang="ar-SA" altLang="en-US"/>
              <a:pPr/>
              <a:t>13</a:t>
            </a:fld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9A310DE-9AE5-481F-82D3-0EAFCCD00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4175"/>
            <a:ext cx="4550927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dirty="0"/>
              <a:t>Figure 3-7 -- A </a:t>
            </a:r>
            <a:r>
              <a:rPr lang="en-US" altLang="en-US" sz="2400" b="1" dirty="0"/>
              <a:t>composite</a:t>
            </a:r>
            <a:r>
              <a:rPr lang="en-US" altLang="en-US" sz="2400" dirty="0"/>
              <a:t> attribute</a:t>
            </a:r>
          </a:p>
        </p:txBody>
      </p:sp>
      <p:pic>
        <p:nvPicPr>
          <p:cNvPr id="26630" name="Picture 6" descr="mcf_3">
            <a:extLst>
              <a:ext uri="{FF2B5EF4-FFF2-40B4-BE49-F238E27FC236}">
                <a16:creationId xmlns:a16="http://schemas.microsoft.com/office/drawing/2014/main" id="{F2E7EE18-472F-4B6B-8C8D-AAC3FF007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2988"/>
            <a:ext cx="8839200" cy="4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7">
            <a:extLst>
              <a:ext uri="{FF2B5EF4-FFF2-40B4-BE49-F238E27FC236}">
                <a16:creationId xmlns:a16="http://schemas.microsoft.com/office/drawing/2014/main" id="{E55B155F-C27E-466E-B4EA-C39B3AEE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793875"/>
            <a:ext cx="2606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9900"/>
                </a:solidFill>
              </a:rPr>
              <a:t>An attribute broken into component parts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C68BC6FB-8D92-4D89-BFF1-394A54E6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BE48DA-18F0-4EC5-AB90-42E16799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88A1-C312-4037-9ADC-C14240B7BD21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049CDCF7-D0D2-4311-9437-DF6A02B1F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500063"/>
            <a:ext cx="4365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3-9a – Simple key attribute</a:t>
            </a:r>
          </a:p>
        </p:txBody>
      </p:sp>
      <p:pic>
        <p:nvPicPr>
          <p:cNvPr id="30727" name="Picture 7" descr="mcf_3">
            <a:extLst>
              <a:ext uri="{FF2B5EF4-FFF2-40B4-BE49-F238E27FC236}">
                <a16:creationId xmlns:a16="http://schemas.microsoft.com/office/drawing/2014/main" id="{F13033E1-86BE-4D4A-A11E-DE17E089D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153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31" name="Group 11">
            <a:extLst>
              <a:ext uri="{FF2B5EF4-FFF2-40B4-BE49-F238E27FC236}">
                <a16:creationId xmlns:a16="http://schemas.microsoft.com/office/drawing/2014/main" id="{77A7B60F-6228-4633-A3FA-54583414577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2830513" cy="2590800"/>
            <a:chOff x="240" y="1440"/>
            <a:chExt cx="1783" cy="1632"/>
          </a:xfrm>
        </p:grpSpPr>
        <p:sp>
          <p:nvSpPr>
            <p:cNvPr id="30729" name="Text Box 9">
              <a:extLst>
                <a:ext uri="{FF2B5EF4-FFF2-40B4-BE49-F238E27FC236}">
                  <a16:creationId xmlns:a16="http://schemas.microsoft.com/office/drawing/2014/main" id="{A1417384-0C90-4369-A652-A2D0E0551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84"/>
              <a:ext cx="17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</a:rPr>
                <a:t>The key is underlined</a:t>
              </a:r>
            </a:p>
          </p:txBody>
        </p:sp>
        <p:sp>
          <p:nvSpPr>
            <p:cNvPr id="30730" name="Line 10">
              <a:extLst>
                <a:ext uri="{FF2B5EF4-FFF2-40B4-BE49-F238E27FC236}">
                  <a16:creationId xmlns:a16="http://schemas.microsoft.com/office/drawing/2014/main" id="{A5E1C3A0-B7B6-44D0-B30C-EE2863A306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1440"/>
              <a:ext cx="240" cy="13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DACA2DD-48D1-4C10-AC1D-C7FDF385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9027472-5B18-41ED-9DA6-DA1B08F5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510C9-49A9-4C8C-8BAC-6D211DBBFAD6}" type="slidenum">
              <a:rPr lang="ar-SA" altLang="en-US"/>
              <a:pPr/>
              <a:t>15</a:t>
            </a:fld>
            <a:endParaRPr lang="en-US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BEB42376-E9F4-4DFD-A1E4-B7BFDCA3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347663"/>
            <a:ext cx="48910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3-9b -- Composite key attribute</a:t>
            </a:r>
          </a:p>
        </p:txBody>
      </p:sp>
      <p:pic>
        <p:nvPicPr>
          <p:cNvPr id="32774" name="Picture 6" descr="mcf_3">
            <a:extLst>
              <a:ext uri="{FF2B5EF4-FFF2-40B4-BE49-F238E27FC236}">
                <a16:creationId xmlns:a16="http://schemas.microsoft.com/office/drawing/2014/main" id="{061E13FB-376B-4B4C-873C-8183C4137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8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9" name="Group 11">
            <a:extLst>
              <a:ext uri="{FF2B5EF4-FFF2-40B4-BE49-F238E27FC236}">
                <a16:creationId xmlns:a16="http://schemas.microsoft.com/office/drawing/2014/main" id="{5D17F479-CB10-4524-A0CA-60908EE65C6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90800"/>
            <a:ext cx="3429000" cy="2955925"/>
            <a:chOff x="384" y="1632"/>
            <a:chExt cx="2160" cy="1862"/>
          </a:xfrm>
        </p:grpSpPr>
        <p:grpSp>
          <p:nvGrpSpPr>
            <p:cNvPr id="32775" name="Group 7">
              <a:extLst>
                <a:ext uri="{FF2B5EF4-FFF2-40B4-BE49-F238E27FC236}">
                  <a16:creationId xmlns:a16="http://schemas.microsoft.com/office/drawing/2014/main" id="{97FC4E8D-AEA0-4DB6-8DC1-17EF44F24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632"/>
              <a:ext cx="1789" cy="1862"/>
              <a:chOff x="240" y="1440"/>
              <a:chExt cx="1789" cy="1862"/>
            </a:xfrm>
          </p:grpSpPr>
          <p:sp>
            <p:nvSpPr>
              <p:cNvPr id="32776" name="Text Box 8">
                <a:extLst>
                  <a:ext uri="{FF2B5EF4-FFF2-40B4-BE49-F238E27FC236}">
                    <a16:creationId xmlns:a16="http://schemas.microsoft.com/office/drawing/2014/main" id="{EA21E93A-217D-414F-B4A1-7D4ED67DE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784"/>
                <a:ext cx="1789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>
                    <a:solidFill>
                      <a:srgbClr val="FF0000"/>
                    </a:solidFill>
                  </a:rPr>
                  <a:t>The key is composed </a:t>
                </a:r>
              </a:p>
              <a:p>
                <a:pPr eaLnBrk="0" hangingPunct="0"/>
                <a:r>
                  <a:rPr lang="en-US" altLang="en-US">
                    <a:solidFill>
                      <a:srgbClr val="FF0000"/>
                    </a:solidFill>
                  </a:rPr>
                  <a:t>of two subparts</a:t>
                </a:r>
              </a:p>
            </p:txBody>
          </p:sp>
          <p:sp>
            <p:nvSpPr>
              <p:cNvPr id="32777" name="Line 9">
                <a:extLst>
                  <a:ext uri="{FF2B5EF4-FFF2-40B4-BE49-F238E27FC236}">
                    <a16:creationId xmlns:a16="http://schemas.microsoft.com/office/drawing/2014/main" id="{A424DE52-83A4-442C-BCE6-049F2157F6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440"/>
                <a:ext cx="240" cy="134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78" name="Line 10">
              <a:extLst>
                <a:ext uri="{FF2B5EF4-FFF2-40B4-BE49-F238E27FC236}">
                  <a16:creationId xmlns:a16="http://schemas.microsoft.com/office/drawing/2014/main" id="{FB2C2C6B-3F61-455E-9EBE-1FFA5778D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1632"/>
              <a:ext cx="1536" cy="12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50686F06-4181-474B-A319-C399644C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5A22A19-C5E0-4A7D-9CEF-28176010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FDBF0-85C4-48D6-B28E-944D326E96FA}" type="slidenum">
              <a:rPr lang="ar-SA" altLang="en-US"/>
              <a:pPr/>
              <a:t>16</a:t>
            </a:fld>
            <a:endParaRPr lang="en-US" altLang="en-US"/>
          </a:p>
        </p:txBody>
      </p:sp>
      <p:sp>
        <p:nvSpPr>
          <p:cNvPr id="28677" name="Rectangle 1029">
            <a:extLst>
              <a:ext uri="{FF2B5EF4-FFF2-40B4-BE49-F238E27FC236}">
                <a16:creationId xmlns:a16="http://schemas.microsoft.com/office/drawing/2014/main" id="{2C384BD6-3833-4157-804E-F56CFAE5D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848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3-8 -- Entity with a multivalued attribute (Skill) and derived attribute (Years_Employed)</a:t>
            </a:r>
          </a:p>
        </p:txBody>
      </p:sp>
      <p:pic>
        <p:nvPicPr>
          <p:cNvPr id="28678" name="Picture 1030" descr="mcf_3">
            <a:extLst>
              <a:ext uri="{FF2B5EF4-FFF2-40B4-BE49-F238E27FC236}">
                <a16:creationId xmlns:a16="http://schemas.microsoft.com/office/drawing/2014/main" id="{C2B91B30-D311-4917-868B-1770A621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296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683" name="Group 1035">
            <a:extLst>
              <a:ext uri="{FF2B5EF4-FFF2-40B4-BE49-F238E27FC236}">
                <a16:creationId xmlns:a16="http://schemas.microsoft.com/office/drawing/2014/main" id="{39FC87C9-631F-4747-B468-F1DFFC1F7E2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57600"/>
            <a:ext cx="3556000" cy="2027238"/>
            <a:chOff x="288" y="2736"/>
            <a:chExt cx="2240" cy="1277"/>
          </a:xfrm>
        </p:grpSpPr>
        <p:sp>
          <p:nvSpPr>
            <p:cNvPr id="28681" name="Text Box 1033">
              <a:extLst>
                <a:ext uri="{FF2B5EF4-FFF2-40B4-BE49-F238E27FC236}">
                  <a16:creationId xmlns:a16="http://schemas.microsoft.com/office/drawing/2014/main" id="{0172F91D-1B1B-4231-9312-E9861070D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552"/>
              <a:ext cx="2240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</a:rPr>
                <a:t>Derived </a:t>
              </a:r>
            </a:p>
            <a:p>
              <a:pPr eaLnBrk="0" hangingPunct="0"/>
              <a:r>
                <a:rPr lang="en-US" altLang="en-US" sz="1800">
                  <a:solidFill>
                    <a:srgbClr val="FF0000"/>
                  </a:solidFill>
                </a:rPr>
                <a:t>from date employed and current date</a:t>
              </a:r>
              <a:endParaRPr lang="en-US" altLang="en-US">
                <a:solidFill>
                  <a:srgbClr val="FF0000"/>
                </a:solidFill>
              </a:endParaRPr>
            </a:p>
          </p:txBody>
        </p:sp>
        <p:sp>
          <p:nvSpPr>
            <p:cNvPr id="28682" name="Line 1034">
              <a:extLst>
                <a:ext uri="{FF2B5EF4-FFF2-40B4-BE49-F238E27FC236}">
                  <a16:creationId xmlns:a16="http://schemas.microsoft.com/office/drawing/2014/main" id="{9B7807FA-48D6-4B87-A60F-0B455B30B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36"/>
              <a:ext cx="144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7" name="Group 1039">
            <a:extLst>
              <a:ext uri="{FF2B5EF4-FFF2-40B4-BE49-F238E27FC236}">
                <a16:creationId xmlns:a16="http://schemas.microsoft.com/office/drawing/2014/main" id="{606A8846-441D-4FEA-9030-ABF28C92F6A6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219200"/>
            <a:ext cx="5092700" cy="1143000"/>
            <a:chOff x="2064" y="816"/>
            <a:chExt cx="3208" cy="720"/>
          </a:xfrm>
        </p:grpSpPr>
        <p:sp>
          <p:nvSpPr>
            <p:cNvPr id="28685" name="Text Box 1037">
              <a:extLst>
                <a:ext uri="{FF2B5EF4-FFF2-40B4-BE49-F238E27FC236}">
                  <a16:creationId xmlns:a16="http://schemas.microsoft.com/office/drawing/2014/main" id="{D0F94EDD-DD23-47EC-B30B-5D2C8FE25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816"/>
              <a:ext cx="2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</a:rPr>
                <a:t>What’s wrong with this?</a:t>
              </a:r>
            </a:p>
          </p:txBody>
        </p:sp>
        <p:sp>
          <p:nvSpPr>
            <p:cNvPr id="28686" name="Line 1038">
              <a:extLst>
                <a:ext uri="{FF2B5EF4-FFF2-40B4-BE49-F238E27FC236}">
                  <a16:creationId xmlns:a16="http://schemas.microsoft.com/office/drawing/2014/main" id="{90CFA0E8-B296-467E-B319-0BE077567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960"/>
              <a:ext cx="1200" cy="5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8" name="Line 1040">
            <a:extLst>
              <a:ext uri="{FF2B5EF4-FFF2-40B4-BE49-F238E27FC236}">
                <a16:creationId xmlns:a16="http://schemas.microsoft.com/office/drawing/2014/main" id="{2561BD13-5F5C-460F-B2B0-01D43413F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908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9" name="Group 1041">
            <a:extLst>
              <a:ext uri="{FF2B5EF4-FFF2-40B4-BE49-F238E27FC236}">
                <a16:creationId xmlns:a16="http://schemas.microsoft.com/office/drawing/2014/main" id="{7F5C7097-8DA4-48DB-88F2-43D77F175023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810000"/>
            <a:ext cx="2495550" cy="2006600"/>
            <a:chOff x="288" y="2736"/>
            <a:chExt cx="1572" cy="1742"/>
          </a:xfrm>
        </p:grpSpPr>
        <p:sp>
          <p:nvSpPr>
            <p:cNvPr id="28690" name="Text Box 1042">
              <a:extLst>
                <a:ext uri="{FF2B5EF4-FFF2-40B4-BE49-F238E27FC236}">
                  <a16:creationId xmlns:a16="http://schemas.microsoft.com/office/drawing/2014/main" id="{B84E9842-128E-4C51-A23B-321DA3B25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552"/>
              <a:ext cx="1572" cy="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</a:rPr>
                <a:t>Multivalued:</a:t>
              </a:r>
              <a:r>
                <a:rPr lang="en-US" altLang="en-US" sz="2000">
                  <a:solidFill>
                    <a:srgbClr val="FF0000"/>
                  </a:solidFill>
                </a:rPr>
                <a:t> </a:t>
              </a:r>
            </a:p>
            <a:p>
              <a:pPr eaLnBrk="0" hangingPunct="0"/>
              <a:r>
                <a:rPr lang="en-US" altLang="en-US" sz="2000">
                  <a:solidFill>
                    <a:srgbClr val="FF0000"/>
                  </a:solidFill>
                </a:rPr>
                <a:t>an employee can have </a:t>
              </a:r>
            </a:p>
            <a:p>
              <a:pPr eaLnBrk="0" hangingPunct="0"/>
              <a:r>
                <a:rPr lang="en-US" altLang="en-US" sz="2000">
                  <a:solidFill>
                    <a:srgbClr val="FF0000"/>
                  </a:solidFill>
                </a:rPr>
                <a:t>more than one skill</a:t>
              </a:r>
            </a:p>
          </p:txBody>
        </p:sp>
        <p:sp>
          <p:nvSpPr>
            <p:cNvPr id="28691" name="Line 1043">
              <a:extLst>
                <a:ext uri="{FF2B5EF4-FFF2-40B4-BE49-F238E27FC236}">
                  <a16:creationId xmlns:a16="http://schemas.microsoft.com/office/drawing/2014/main" id="{AECAE5DA-88BB-4259-A895-FEEBD2E49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36"/>
              <a:ext cx="144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061CECD-DB59-4C90-A190-103696D0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AECA12B-53FF-42EC-9DC0-837EB89E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48E2E-0634-46E1-8747-1056B3804CF1}" type="slidenum">
              <a:rPr lang="ar-SA" altLang="en-US"/>
              <a:pPr/>
              <a:t>17</a:t>
            </a:fld>
            <a:endParaRPr lang="en-US" altLang="en-US"/>
          </a:p>
        </p:txBody>
      </p:sp>
      <p:sp>
        <p:nvSpPr>
          <p:cNvPr id="134146" name="Rectangle 1026">
            <a:extLst>
              <a:ext uri="{FF2B5EF4-FFF2-40B4-BE49-F238E27FC236}">
                <a16:creationId xmlns:a16="http://schemas.microsoft.com/office/drawing/2014/main" id="{1CD061F4-A415-4929-82AE-4C3F93DF2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271463"/>
            <a:ext cx="80930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3-19 – an attribute that is both multivalued and composite</a:t>
            </a:r>
          </a:p>
        </p:txBody>
      </p:sp>
      <p:pic>
        <p:nvPicPr>
          <p:cNvPr id="134147" name="Picture 1027" descr="mcf_3">
            <a:extLst>
              <a:ext uri="{FF2B5EF4-FFF2-40B4-BE49-F238E27FC236}">
                <a16:creationId xmlns:a16="http://schemas.microsoft.com/office/drawing/2014/main" id="{DFD4A0A2-39DC-42E3-97F7-6331F9499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8375"/>
            <a:ext cx="7210425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Text Box 1028">
            <a:extLst>
              <a:ext uri="{FF2B5EF4-FFF2-40B4-BE49-F238E27FC236}">
                <a16:creationId xmlns:a16="http://schemas.microsoft.com/office/drawing/2014/main" id="{69C89368-E7EC-4A8E-86CE-C8796538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13275"/>
            <a:ext cx="198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</a:rPr>
              <a:t>This is an example of time-stamping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FE738F2-3728-48CF-85FE-459B9CD9B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r>
              <a:rPr lang="en-US" altLang="en-US"/>
              <a:t>More on Relationships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AD875FA-BFEE-4CA2-BD15-412A239370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7772400" cy="4114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Relationship Types vs. Relationship Instances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relationship type is modeled as the diamond and lines between entity types…the instance is between specific entity instances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Relationships can have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These describe features pertaining to the association between the entities in the relationship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Two entities can have more than one type of relationship between them (multiple relationships)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Associative Entity = combination of relationship and entity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More on this later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6EE9-61CA-4343-B801-534FE61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25AB-F943-42A4-995C-EDE7BB63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59AA-A3FD-4C30-9C0E-DF14506B8FD1}" type="slidenum">
              <a:rPr lang="ar-SA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70EBB14-CC77-4641-86AA-4D0509D28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Degree of Relationships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28481A3-070E-4FE2-9A6C-FBA912226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Degree of a Relationship is the number of entity types that participate in it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Unary Relationship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Binary Relationship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Ternary Relationship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75B38-F7F8-4D1D-B564-A173C142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A64B1-D1AB-4E4F-BFA3-BAA0E4F5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51DDE-AFED-4DD0-88E3-070F260DD833}" type="slidenum">
              <a:rPr lang="ar-SA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026">
            <a:extLst>
              <a:ext uri="{FF2B5EF4-FFF2-40B4-BE49-F238E27FC236}">
                <a16:creationId xmlns:a16="http://schemas.microsoft.com/office/drawing/2014/main" id="{E9B22F3F-6FDE-4691-9D82-A07B82656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SDLC Revisited – Data Modeling is an Analysis Activity </a:t>
            </a:r>
            <a:br>
              <a:rPr lang="en-US" altLang="en-US" sz="3200"/>
            </a:br>
            <a:r>
              <a:rPr lang="en-US" altLang="en-US" sz="3200"/>
              <a:t>(figures 2.4, 2.5)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703941B6-C978-48E2-903A-F468277C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321C6FB3-2CB1-4B38-A69D-BF2BD214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C156D-B580-40A6-A7F7-1FD8D3ABB264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154627" name="Rectangle 1027">
            <a:extLst>
              <a:ext uri="{FF2B5EF4-FFF2-40B4-BE49-F238E27FC236}">
                <a16:creationId xmlns:a16="http://schemas.microsoft.com/office/drawing/2014/main" id="{FB946B50-B50E-477B-B3BE-3DEB25F4A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152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Project Identification</a:t>
            </a:r>
          </a:p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 and Selection</a:t>
            </a:r>
          </a:p>
        </p:txBody>
      </p:sp>
      <p:sp>
        <p:nvSpPr>
          <p:cNvPr id="154628" name="Rectangle 1028">
            <a:extLst>
              <a:ext uri="{FF2B5EF4-FFF2-40B4-BE49-F238E27FC236}">
                <a16:creationId xmlns:a16="http://schemas.microsoft.com/office/drawing/2014/main" id="{5C49A527-D54C-4DCE-A76E-0BAFC8DB5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2098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Project Initiation</a:t>
            </a:r>
          </a:p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 and Planning</a:t>
            </a:r>
          </a:p>
        </p:txBody>
      </p:sp>
      <p:sp>
        <p:nvSpPr>
          <p:cNvPr id="154629" name="Rectangle 1029">
            <a:extLst>
              <a:ext uri="{FF2B5EF4-FFF2-40B4-BE49-F238E27FC236}">
                <a16:creationId xmlns:a16="http://schemas.microsoft.com/office/drawing/2014/main" id="{DEE099C9-73B0-4389-BDC7-F79985196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19400"/>
            <a:ext cx="15240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 b="1" i="1">
                <a:solidFill>
                  <a:schemeClr val="bg2"/>
                </a:solidFill>
                <a:latin typeface="Arial Narrow" panose="020B0606020202030204" pitchFamily="34" charset="0"/>
              </a:rPr>
              <a:t>Analysis</a:t>
            </a:r>
          </a:p>
        </p:txBody>
      </p:sp>
      <p:sp>
        <p:nvSpPr>
          <p:cNvPr id="154630" name="Rectangle 1030">
            <a:extLst>
              <a:ext uri="{FF2B5EF4-FFF2-40B4-BE49-F238E27FC236}">
                <a16:creationId xmlns:a16="http://schemas.microsoft.com/office/drawing/2014/main" id="{1872D49C-9EBD-483D-9EB0-D80AF44DC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1148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Physical Design</a:t>
            </a:r>
          </a:p>
        </p:txBody>
      </p:sp>
      <p:sp>
        <p:nvSpPr>
          <p:cNvPr id="154631" name="Rectangle 1031">
            <a:extLst>
              <a:ext uri="{FF2B5EF4-FFF2-40B4-BE49-F238E27FC236}">
                <a16:creationId xmlns:a16="http://schemas.microsoft.com/office/drawing/2014/main" id="{4687973D-F306-4F8E-B0B5-118B8F223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Implementation</a:t>
            </a:r>
          </a:p>
        </p:txBody>
      </p:sp>
      <p:sp>
        <p:nvSpPr>
          <p:cNvPr id="154632" name="Rectangle 1032">
            <a:extLst>
              <a:ext uri="{FF2B5EF4-FFF2-40B4-BE49-F238E27FC236}">
                <a16:creationId xmlns:a16="http://schemas.microsoft.com/office/drawing/2014/main" id="{C8149EEF-7DB4-42DF-A24A-FF92133A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3340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Maintenance</a:t>
            </a:r>
          </a:p>
        </p:txBody>
      </p:sp>
      <p:sp>
        <p:nvSpPr>
          <p:cNvPr id="154633" name="Rectangle 1033">
            <a:extLst>
              <a:ext uri="{FF2B5EF4-FFF2-40B4-BE49-F238E27FC236}">
                <a16:creationId xmlns:a16="http://schemas.microsoft.com/office/drawing/2014/main" id="{4F696597-BC07-40FF-A9AD-457EB0B11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505200"/>
            <a:ext cx="15240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1400">
                <a:solidFill>
                  <a:schemeClr val="bg2"/>
                </a:solidFill>
                <a:latin typeface="Arial Narrow" panose="020B0606020202030204" pitchFamily="34" charset="0"/>
              </a:rPr>
              <a:t>Logical Design</a:t>
            </a:r>
          </a:p>
        </p:txBody>
      </p:sp>
      <p:sp>
        <p:nvSpPr>
          <p:cNvPr id="154634" name="Arc 1034">
            <a:extLst>
              <a:ext uri="{FF2B5EF4-FFF2-40B4-BE49-F238E27FC236}">
                <a16:creationId xmlns:a16="http://schemas.microsoft.com/office/drawing/2014/main" id="{08822085-F6B2-4E68-B2F2-C19FE2EAA256}"/>
              </a:ext>
            </a:extLst>
          </p:cNvPr>
          <p:cNvSpPr>
            <a:spLocks/>
          </p:cNvSpPr>
          <p:nvPr/>
        </p:nvSpPr>
        <p:spPr bwMode="auto">
          <a:xfrm>
            <a:off x="1905000" y="16002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rc 1035">
            <a:extLst>
              <a:ext uri="{FF2B5EF4-FFF2-40B4-BE49-F238E27FC236}">
                <a16:creationId xmlns:a16="http://schemas.microsoft.com/office/drawing/2014/main" id="{0780AFC7-9F32-4957-B1DB-03E09565F289}"/>
              </a:ext>
            </a:extLst>
          </p:cNvPr>
          <p:cNvSpPr>
            <a:spLocks/>
          </p:cNvSpPr>
          <p:nvPr/>
        </p:nvSpPr>
        <p:spPr bwMode="auto">
          <a:xfrm>
            <a:off x="3124200" y="22098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rc 1036">
            <a:extLst>
              <a:ext uri="{FF2B5EF4-FFF2-40B4-BE49-F238E27FC236}">
                <a16:creationId xmlns:a16="http://schemas.microsoft.com/office/drawing/2014/main" id="{3CF59005-CDAB-4A0E-A4E2-62B6A0E7313B}"/>
              </a:ext>
            </a:extLst>
          </p:cNvPr>
          <p:cNvSpPr>
            <a:spLocks/>
          </p:cNvSpPr>
          <p:nvPr/>
        </p:nvSpPr>
        <p:spPr bwMode="auto">
          <a:xfrm>
            <a:off x="4419600" y="28956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Arc 1037">
            <a:extLst>
              <a:ext uri="{FF2B5EF4-FFF2-40B4-BE49-F238E27FC236}">
                <a16:creationId xmlns:a16="http://schemas.microsoft.com/office/drawing/2014/main" id="{D3840D36-2938-4D15-A467-9C26C5A7033A}"/>
              </a:ext>
            </a:extLst>
          </p:cNvPr>
          <p:cNvSpPr>
            <a:spLocks/>
          </p:cNvSpPr>
          <p:nvPr/>
        </p:nvSpPr>
        <p:spPr bwMode="auto">
          <a:xfrm>
            <a:off x="5410200" y="35052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Arc 1038">
            <a:extLst>
              <a:ext uri="{FF2B5EF4-FFF2-40B4-BE49-F238E27FC236}">
                <a16:creationId xmlns:a16="http://schemas.microsoft.com/office/drawing/2014/main" id="{5E05FA4A-3DB6-4244-B654-FCA4F2ACC09E}"/>
              </a:ext>
            </a:extLst>
          </p:cNvPr>
          <p:cNvSpPr>
            <a:spLocks/>
          </p:cNvSpPr>
          <p:nvPr/>
        </p:nvSpPr>
        <p:spPr bwMode="auto">
          <a:xfrm>
            <a:off x="6553200" y="41148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9" name="Arc 1039">
            <a:extLst>
              <a:ext uri="{FF2B5EF4-FFF2-40B4-BE49-F238E27FC236}">
                <a16:creationId xmlns:a16="http://schemas.microsoft.com/office/drawing/2014/main" id="{4AC359F3-F01B-407C-9727-DDD72308360B}"/>
              </a:ext>
            </a:extLst>
          </p:cNvPr>
          <p:cNvSpPr>
            <a:spLocks/>
          </p:cNvSpPr>
          <p:nvPr/>
        </p:nvSpPr>
        <p:spPr bwMode="auto">
          <a:xfrm>
            <a:off x="7696200" y="4724400"/>
            <a:ext cx="8382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0" name="Arc 1040">
            <a:extLst>
              <a:ext uri="{FF2B5EF4-FFF2-40B4-BE49-F238E27FC236}">
                <a16:creationId xmlns:a16="http://schemas.microsoft.com/office/drawing/2014/main" id="{2EFCB179-6D57-4E86-8B53-3774F90A5006}"/>
              </a:ext>
            </a:extLst>
          </p:cNvPr>
          <p:cNvSpPr>
            <a:spLocks/>
          </p:cNvSpPr>
          <p:nvPr/>
        </p:nvSpPr>
        <p:spPr bwMode="auto">
          <a:xfrm flipH="1" flipV="1">
            <a:off x="6324600" y="5181600"/>
            <a:ext cx="10668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1" name="Arc 1041">
            <a:extLst>
              <a:ext uri="{FF2B5EF4-FFF2-40B4-BE49-F238E27FC236}">
                <a16:creationId xmlns:a16="http://schemas.microsoft.com/office/drawing/2014/main" id="{A82AA03C-4898-42C9-B99D-A7E4FFE65EC8}"/>
              </a:ext>
            </a:extLst>
          </p:cNvPr>
          <p:cNvSpPr>
            <a:spLocks/>
          </p:cNvSpPr>
          <p:nvPr/>
        </p:nvSpPr>
        <p:spPr bwMode="auto">
          <a:xfrm flipH="1" flipV="1">
            <a:off x="5029200" y="4572000"/>
            <a:ext cx="10668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2" name="Arc 1042">
            <a:extLst>
              <a:ext uri="{FF2B5EF4-FFF2-40B4-BE49-F238E27FC236}">
                <a16:creationId xmlns:a16="http://schemas.microsoft.com/office/drawing/2014/main" id="{21645BF3-6DF5-41A3-84E9-AFC5CBBDB471}"/>
              </a:ext>
            </a:extLst>
          </p:cNvPr>
          <p:cNvSpPr>
            <a:spLocks/>
          </p:cNvSpPr>
          <p:nvPr/>
        </p:nvSpPr>
        <p:spPr bwMode="auto">
          <a:xfrm flipH="1" flipV="1">
            <a:off x="3962400" y="3962400"/>
            <a:ext cx="10668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3" name="Arc 1043">
            <a:extLst>
              <a:ext uri="{FF2B5EF4-FFF2-40B4-BE49-F238E27FC236}">
                <a16:creationId xmlns:a16="http://schemas.microsoft.com/office/drawing/2014/main" id="{4BF5F4FB-42DC-4659-BA47-672C5CA96FDC}"/>
              </a:ext>
            </a:extLst>
          </p:cNvPr>
          <p:cNvSpPr>
            <a:spLocks/>
          </p:cNvSpPr>
          <p:nvPr/>
        </p:nvSpPr>
        <p:spPr bwMode="auto">
          <a:xfrm flipH="1" flipV="1">
            <a:off x="2895600" y="3352800"/>
            <a:ext cx="914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4" name="Arc 1044">
            <a:extLst>
              <a:ext uri="{FF2B5EF4-FFF2-40B4-BE49-F238E27FC236}">
                <a16:creationId xmlns:a16="http://schemas.microsoft.com/office/drawing/2014/main" id="{8874C4F4-8A6C-476E-AA86-A48D38437402}"/>
              </a:ext>
            </a:extLst>
          </p:cNvPr>
          <p:cNvSpPr>
            <a:spLocks/>
          </p:cNvSpPr>
          <p:nvPr/>
        </p:nvSpPr>
        <p:spPr bwMode="auto">
          <a:xfrm flipH="1" flipV="1">
            <a:off x="1981200" y="2667000"/>
            <a:ext cx="914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5" name="Arc 1045">
            <a:extLst>
              <a:ext uri="{FF2B5EF4-FFF2-40B4-BE49-F238E27FC236}">
                <a16:creationId xmlns:a16="http://schemas.microsoft.com/office/drawing/2014/main" id="{7A8F4FBF-E1C9-405F-AF8F-887452BCBB2D}"/>
              </a:ext>
            </a:extLst>
          </p:cNvPr>
          <p:cNvSpPr>
            <a:spLocks/>
          </p:cNvSpPr>
          <p:nvPr/>
        </p:nvSpPr>
        <p:spPr bwMode="auto">
          <a:xfrm flipH="1" flipV="1">
            <a:off x="685800" y="2057400"/>
            <a:ext cx="91440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46" name="Text Box 1046">
            <a:extLst>
              <a:ext uri="{FF2B5EF4-FFF2-40B4-BE49-F238E27FC236}">
                <a16:creationId xmlns:a16="http://schemas.microsoft.com/office/drawing/2014/main" id="{FB8BF216-7C7C-4251-BE28-192B3CEC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5084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folHlink"/>
                </a:solidFill>
              </a:rPr>
              <a:t>Purpose –thorough analysis</a:t>
            </a:r>
          </a:p>
          <a:p>
            <a:r>
              <a:rPr lang="en-US" altLang="en-US" sz="2000" b="1">
                <a:solidFill>
                  <a:schemeClr val="folHlink"/>
                </a:solidFill>
              </a:rPr>
              <a:t>Deliverable – functional system specifications</a:t>
            </a:r>
          </a:p>
        </p:txBody>
      </p:sp>
      <p:sp>
        <p:nvSpPr>
          <p:cNvPr id="154647" name="Text Box 1047">
            <a:extLst>
              <a:ext uri="{FF2B5EF4-FFF2-40B4-BE49-F238E27FC236}">
                <a16:creationId xmlns:a16="http://schemas.microsoft.com/office/drawing/2014/main" id="{0E175FBD-2856-483C-9A36-705CDBDEB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2960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chemeClr val="folHlink"/>
                </a:solidFill>
              </a:rPr>
              <a:t>Database activity – </a:t>
            </a:r>
          </a:p>
          <a:p>
            <a:r>
              <a:rPr lang="en-US" altLang="en-US" sz="2000" b="1">
                <a:solidFill>
                  <a:schemeClr val="folHlink"/>
                </a:solidFill>
              </a:rPr>
              <a:t>conceptual data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6" grpId="0" autoUpdateAnimBg="0"/>
      <p:bldP spid="15464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3D58406-A877-4E88-9B11-2BC80496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A1613E0E-CF44-43E5-AF47-7CE2730E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8276-C376-4723-BA4F-2DAA06BFAA10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95234" name="Rectangle 1026">
            <a:extLst>
              <a:ext uri="{FF2B5EF4-FFF2-40B4-BE49-F238E27FC236}">
                <a16:creationId xmlns:a16="http://schemas.microsoft.com/office/drawing/2014/main" id="{9DCF4265-9004-430C-8610-04CDD001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"/>
            <a:ext cx="5281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Degree of relationships –  from figure 3-2</a:t>
            </a:r>
          </a:p>
        </p:txBody>
      </p:sp>
      <p:pic>
        <p:nvPicPr>
          <p:cNvPr id="95236" name="Picture 1028" descr="part_b">
            <a:extLst>
              <a:ext uri="{FF2B5EF4-FFF2-40B4-BE49-F238E27FC236}">
                <a16:creationId xmlns:a16="http://schemas.microsoft.com/office/drawing/2014/main" id="{97464D2D-5E10-42D4-8220-EB571D737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15263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40" name="Group 1032">
            <a:extLst>
              <a:ext uri="{FF2B5EF4-FFF2-40B4-BE49-F238E27FC236}">
                <a16:creationId xmlns:a16="http://schemas.microsoft.com/office/drawing/2014/main" id="{00126F9B-4E33-4DF3-9E39-4AA1FDAF6E0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276600"/>
            <a:ext cx="1920875" cy="2679700"/>
            <a:chOff x="432" y="2064"/>
            <a:chExt cx="1210" cy="1688"/>
          </a:xfrm>
        </p:grpSpPr>
        <p:sp>
          <p:nvSpPr>
            <p:cNvPr id="95238" name="Text Box 1030">
              <a:extLst>
                <a:ext uri="{FF2B5EF4-FFF2-40B4-BE49-F238E27FC236}">
                  <a16:creationId xmlns:a16="http://schemas.microsoft.com/office/drawing/2014/main" id="{B95F6B5D-EC3A-4167-8102-72432306C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44"/>
              <a:ext cx="121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9900"/>
                  </a:solidFill>
                </a:rPr>
                <a:t>One entity related to another of the same entity type</a:t>
              </a:r>
            </a:p>
          </p:txBody>
        </p:sp>
        <p:sp>
          <p:nvSpPr>
            <p:cNvPr id="95239" name="Line 1031">
              <a:extLst>
                <a:ext uri="{FF2B5EF4-FFF2-40B4-BE49-F238E27FC236}">
                  <a16:creationId xmlns:a16="http://schemas.microsoft.com/office/drawing/2014/main" id="{D3B70AE5-A4AB-47CA-BF00-3362C61EE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64"/>
              <a:ext cx="0" cy="43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1" name="Group 1033">
            <a:extLst>
              <a:ext uri="{FF2B5EF4-FFF2-40B4-BE49-F238E27FC236}">
                <a16:creationId xmlns:a16="http://schemas.microsoft.com/office/drawing/2014/main" id="{0856B781-F480-4550-BCD9-9A67ABD2D26D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3124200"/>
            <a:ext cx="1920875" cy="2641600"/>
            <a:chOff x="432" y="2064"/>
            <a:chExt cx="1210" cy="1165"/>
          </a:xfrm>
        </p:grpSpPr>
        <p:sp>
          <p:nvSpPr>
            <p:cNvPr id="95242" name="Text Box 1034">
              <a:extLst>
                <a:ext uri="{FF2B5EF4-FFF2-40B4-BE49-F238E27FC236}">
                  <a16:creationId xmlns:a16="http://schemas.microsoft.com/office/drawing/2014/main" id="{BF7A2453-0B5B-4473-BC95-0D5BBD3403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44"/>
              <a:ext cx="1210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9900"/>
                  </a:solidFill>
                </a:rPr>
                <a:t>Entities of two different types related to each other</a:t>
              </a:r>
            </a:p>
          </p:txBody>
        </p:sp>
        <p:sp>
          <p:nvSpPr>
            <p:cNvPr id="95243" name="Line 1035">
              <a:extLst>
                <a:ext uri="{FF2B5EF4-FFF2-40B4-BE49-F238E27FC236}">
                  <a16:creationId xmlns:a16="http://schemas.microsoft.com/office/drawing/2014/main" id="{1A88697F-601F-4583-A384-3D67E4F4A2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64"/>
              <a:ext cx="0" cy="43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4" name="Group 1036">
            <a:extLst>
              <a:ext uri="{FF2B5EF4-FFF2-40B4-BE49-F238E27FC236}">
                <a16:creationId xmlns:a16="http://schemas.microsoft.com/office/drawing/2014/main" id="{F8B7A8DE-DA7C-4141-B2BE-58943E33639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505200"/>
            <a:ext cx="2286000" cy="2641600"/>
            <a:chOff x="432" y="2064"/>
            <a:chExt cx="1210" cy="1165"/>
          </a:xfrm>
        </p:grpSpPr>
        <p:sp>
          <p:nvSpPr>
            <p:cNvPr id="95245" name="Text Box 1037">
              <a:extLst>
                <a:ext uri="{FF2B5EF4-FFF2-40B4-BE49-F238E27FC236}">
                  <a16:creationId xmlns:a16="http://schemas.microsoft.com/office/drawing/2014/main" id="{72EED89E-8D2A-4D27-A04F-658B8F375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44"/>
              <a:ext cx="1210" cy="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9900"/>
                  </a:solidFill>
                </a:rPr>
                <a:t>Entities of three different types related to each other</a:t>
              </a:r>
            </a:p>
          </p:txBody>
        </p:sp>
        <p:sp>
          <p:nvSpPr>
            <p:cNvPr id="95246" name="Line 1038">
              <a:extLst>
                <a:ext uri="{FF2B5EF4-FFF2-40B4-BE49-F238E27FC236}">
                  <a16:creationId xmlns:a16="http://schemas.microsoft.com/office/drawing/2014/main" id="{270504CF-DDA8-4723-A2F2-0C8783E91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2064"/>
              <a:ext cx="0" cy="432"/>
            </a:xfrm>
            <a:prstGeom prst="line">
              <a:avLst/>
            </a:prstGeom>
            <a:noFill/>
            <a:ln w="15875">
              <a:solidFill>
                <a:srgbClr val="FF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050">
            <a:extLst>
              <a:ext uri="{FF2B5EF4-FFF2-40B4-BE49-F238E27FC236}">
                <a16:creationId xmlns:a16="http://schemas.microsoft.com/office/drawing/2014/main" id="{07A59217-DCB5-40C2-9653-1A2D4B66E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Cardinality of Relationships</a:t>
            </a:r>
          </a:p>
        </p:txBody>
      </p:sp>
      <p:sp>
        <p:nvSpPr>
          <p:cNvPr id="99331" name="Rectangle 2051">
            <a:extLst>
              <a:ext uri="{FF2B5EF4-FFF2-40B4-BE49-F238E27FC236}">
                <a16:creationId xmlns:a16="http://schemas.microsoft.com/office/drawing/2014/main" id="{F54646AE-121D-483E-8F55-7C8D766B5C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7290055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One – to – 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Each entity in the relationship will have exactly one related entity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One – to – Many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An entity on one side of the relationship can have many related entities, but an entity on the other side will have a maximum of one related entity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Many – to – Many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Entities on both sides of the relationship can have many related entities on the other side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134CB-F537-435F-B6AD-7CEBED10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38351-7A31-4CAB-91FF-59348433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77FE1-79FF-4DF7-92E6-B6B6FC9EB555}" type="slidenum">
              <a:rPr lang="ar-SA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CE01E55-DF55-4597-8221-FCA3AE86E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Cardinality Constraints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7D13A6E-3EC0-4CFF-9934-EE5972469B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00213"/>
            <a:ext cx="8534400" cy="439578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Cardinality Constraints - the number of instances of one entity that can or must be associated with each instance of another entity. </a:t>
            </a:r>
          </a:p>
          <a:p>
            <a:r>
              <a:rPr lang="en-US" altLang="en-US" sz="2400" dirty="0"/>
              <a:t>Minimum Cardinality</a:t>
            </a:r>
          </a:p>
          <a:p>
            <a:pPr lvl="1"/>
            <a:r>
              <a:rPr lang="en-US" altLang="en-US" sz="2400" dirty="0"/>
              <a:t>If zero, then optional</a:t>
            </a:r>
          </a:p>
          <a:p>
            <a:pPr lvl="1"/>
            <a:r>
              <a:rPr lang="en-US" altLang="en-US" sz="2400" dirty="0"/>
              <a:t>If one or more,  then mandatory</a:t>
            </a:r>
          </a:p>
          <a:p>
            <a:r>
              <a:rPr lang="en-US" altLang="en-US" sz="2400" dirty="0"/>
              <a:t>Maximum Cardinality</a:t>
            </a:r>
          </a:p>
          <a:p>
            <a:pPr lvl="1"/>
            <a:r>
              <a:rPr lang="en-US" altLang="en-US" sz="2400" dirty="0"/>
              <a:t>The maximum number</a:t>
            </a:r>
          </a:p>
          <a:p>
            <a:pPr>
              <a:buFontTx/>
              <a:buChar char="–"/>
            </a:pPr>
            <a:endParaRPr lang="en-US" alt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2F9B23-AA04-4050-AF86-BA8DC1DC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FCEED-71EE-4644-9C3B-FB367D72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45C3-E276-4172-A6C8-1780578AE7D2}" type="slidenum">
              <a:rPr lang="ar-SA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CC5B328-B400-4F1D-90AB-F987A165F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769DB01-5727-410C-9044-DC50D44E7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4B37-A86C-4783-A29F-CE992302B712}" type="slidenum">
              <a:rPr lang="ar-SA" altLang="en-US"/>
              <a:pPr/>
              <a:t>23</a:t>
            </a:fld>
            <a:endParaRPr lang="en-US" altLang="en-US"/>
          </a:p>
        </p:txBody>
      </p:sp>
      <p:sp>
        <p:nvSpPr>
          <p:cNvPr id="97282" name="Rectangle 1026">
            <a:extLst>
              <a:ext uri="{FF2B5EF4-FFF2-40B4-BE49-F238E27FC236}">
                <a16:creationId xmlns:a16="http://schemas.microsoft.com/office/drawing/2014/main" id="{8610964D-DA3E-44D5-BD93-3CBF3622F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3063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Cardinality – figure 3-2</a:t>
            </a:r>
          </a:p>
        </p:txBody>
      </p:sp>
      <p:pic>
        <p:nvPicPr>
          <p:cNvPr id="97284" name="Picture 1028" descr="part_c">
            <a:extLst>
              <a:ext uri="{FF2B5EF4-FFF2-40B4-BE49-F238E27FC236}">
                <a16:creationId xmlns:a16="http://schemas.microsoft.com/office/drawing/2014/main" id="{19BA6B35-1569-4B5E-8ADE-5C3C4C9A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4676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78F56C6-A252-443E-B785-E4BC0185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7CED23D-11F2-41BD-8A30-C3DCB057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47B4-B200-4615-8782-D33F2DA2DFC1}" type="slidenum">
              <a:rPr lang="ar-SA" altLang="en-US"/>
              <a:pPr/>
              <a:t>24</a:t>
            </a:fld>
            <a:endParaRPr lang="en-US" alt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1D18623-AC1D-4391-955F-CDFA9BE55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85800"/>
            <a:ext cx="45037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Unary relationships  -- figure 3-12a</a:t>
            </a:r>
          </a:p>
        </p:txBody>
      </p:sp>
      <p:pic>
        <p:nvPicPr>
          <p:cNvPr id="47109" name="Picture 5" descr="mcf_3">
            <a:extLst>
              <a:ext uri="{FF2B5EF4-FFF2-40B4-BE49-F238E27FC236}">
                <a16:creationId xmlns:a16="http://schemas.microsoft.com/office/drawing/2014/main" id="{FAFB277B-A148-4CA2-92A8-05170C2A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300629D3-5A0F-47FC-B15E-DD1002A3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933825"/>
            <a:ext cx="1081087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Husband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13133D52-1D43-45AA-B5D5-E3C0F0CC7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719137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Wife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E2729D62-E47C-46D5-A319-00F493A31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933825"/>
            <a:ext cx="1081088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manager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09F8F70D-D7BC-47DA-8F92-AD43D3B77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89138"/>
            <a:ext cx="12255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employee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F539BED-3FC3-4548-89D0-F3E0C034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51616A9-0A71-4C58-BCDD-99256090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70090-E381-4AA5-BDCC-4A1C76F3E9FA}" type="slidenum">
              <a:rPr lang="ar-SA" altLang="en-US"/>
              <a:pPr/>
              <a:t>25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C000211-00C3-4DFE-A4A4-12F60CFD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95263"/>
            <a:ext cx="44608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Binary relationships – figure 3-12b</a:t>
            </a:r>
          </a:p>
        </p:txBody>
      </p:sp>
      <p:pic>
        <p:nvPicPr>
          <p:cNvPr id="49156" name="Picture 4" descr="mcf_3">
            <a:extLst>
              <a:ext uri="{FF2B5EF4-FFF2-40B4-BE49-F238E27FC236}">
                <a16:creationId xmlns:a16="http://schemas.microsoft.com/office/drawing/2014/main" id="{E3704697-20EC-40AF-A9CB-193981D6D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8696"/>
          <a:stretch>
            <a:fillRect/>
          </a:stretch>
        </p:blipFill>
        <p:spPr bwMode="auto">
          <a:xfrm>
            <a:off x="685800" y="1066800"/>
            <a:ext cx="7772400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360D9F8-2712-478B-A5A8-36D63E1E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0B12F44-9291-4F10-99C6-3F07A86E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92F17-50D4-4104-AA2A-F69DB2EDEF62}" type="slidenum">
              <a:rPr lang="ar-SA" altLang="en-US"/>
              <a:pPr/>
              <a:t>26</a:t>
            </a:fld>
            <a:endParaRPr lang="en-US" alt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E61DCBCD-E3AC-4D34-909A-F7F7A2DA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95263"/>
            <a:ext cx="71770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Ternary relationships –figure 3-12c</a:t>
            </a:r>
          </a:p>
        </p:txBody>
      </p:sp>
      <p:pic>
        <p:nvPicPr>
          <p:cNvPr id="101379" name="Picture 3" descr="mcf_3">
            <a:extLst>
              <a:ext uri="{FF2B5EF4-FFF2-40B4-BE49-F238E27FC236}">
                <a16:creationId xmlns:a16="http://schemas.microsoft.com/office/drawing/2014/main" id="{B9A7F350-A13A-4DD1-96E8-0EF4A1AE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3322"/>
          <a:stretch>
            <a:fillRect/>
          </a:stretch>
        </p:blipFill>
        <p:spPr bwMode="auto">
          <a:xfrm>
            <a:off x="990600" y="914400"/>
            <a:ext cx="7315200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3" name="Text Box 7">
            <a:extLst>
              <a:ext uri="{FF2B5EF4-FFF2-40B4-BE49-F238E27FC236}">
                <a16:creationId xmlns:a16="http://schemas.microsoft.com/office/drawing/2014/main" id="{A49BBBAF-EBB9-4919-8568-981BC07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5680075"/>
            <a:ext cx="665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Note: a relationship can have attributes of its own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8A1F9D7-6B23-46DC-BCAC-67976EAB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2D82F48-7550-445C-A81B-2BE1F035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EDA4-9E8B-42CD-9BF6-750A91436DB5}" type="slidenum">
              <a:rPr lang="ar-SA" altLang="en-US"/>
              <a:pPr/>
              <a:t>27</a:t>
            </a:fld>
            <a:endParaRPr lang="en-US" altLang="en-US"/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16EDF617-A41A-4A1B-9753-FBBD3395B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93630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Basic relationship with only maximum cardinalities showing – </a:t>
            </a:r>
          </a:p>
          <a:p>
            <a:pPr eaLnBrk="0" hangingPunct="0"/>
            <a:r>
              <a:rPr lang="en-US" altLang="en-US"/>
              <a:t>figure 3-16a</a:t>
            </a:r>
          </a:p>
        </p:txBody>
      </p:sp>
      <p:pic>
        <p:nvPicPr>
          <p:cNvPr id="63495" name="Picture 7" descr="mcf_3">
            <a:extLst>
              <a:ext uri="{FF2B5EF4-FFF2-40B4-BE49-F238E27FC236}">
                <a16:creationId xmlns:a16="http://schemas.microsoft.com/office/drawing/2014/main" id="{CF8961A7-B255-4EFC-9A35-5111541F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Rectangle 8">
            <a:extLst>
              <a:ext uri="{FF2B5EF4-FFF2-40B4-BE49-F238E27FC236}">
                <a16:creationId xmlns:a16="http://schemas.microsoft.com/office/drawing/2014/main" id="{DE69D7D6-B47C-4502-86EB-2D6F002A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6140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Mandatory minimum cardinalities – figure 3-17a</a:t>
            </a:r>
          </a:p>
        </p:txBody>
      </p:sp>
      <p:pic>
        <p:nvPicPr>
          <p:cNvPr id="63497" name="Picture 9" descr="mcf_3">
            <a:extLst>
              <a:ext uri="{FF2B5EF4-FFF2-40B4-BE49-F238E27FC236}">
                <a16:creationId xmlns:a16="http://schemas.microsoft.com/office/drawing/2014/main" id="{63C852DF-CE2F-4DF6-BDAB-5E267A2E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030663"/>
            <a:ext cx="7772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A6F9F8-8C8F-46EA-A278-C7918C04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80130C32-9B39-4B34-80B1-9D3F05C9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3BCFC-478A-4E37-B23F-48A9EFC0A9D9}" type="slidenum">
              <a:rPr lang="ar-SA" altLang="en-US"/>
              <a:pPr/>
              <a:t>28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8EB67374-9156-4F1D-9442-15A81D5E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95263"/>
            <a:ext cx="8067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3-17c</a:t>
            </a:r>
          </a:p>
          <a:p>
            <a:pPr eaLnBrk="0" hangingPunct="0"/>
            <a:r>
              <a:rPr lang="en-US" altLang="en-US"/>
              <a:t>Optional cardinalities with unary degree, one-to-one relationship</a:t>
            </a:r>
          </a:p>
        </p:txBody>
      </p:sp>
      <p:pic>
        <p:nvPicPr>
          <p:cNvPr id="107523" name="Picture 3" descr="mcf_3">
            <a:extLst>
              <a:ext uri="{FF2B5EF4-FFF2-40B4-BE49-F238E27FC236}">
                <a16:creationId xmlns:a16="http://schemas.microsoft.com/office/drawing/2014/main" id="{7724C6EE-CFF4-4FB8-9DBF-4F94BABE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15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>
            <a:extLst>
              <a:ext uri="{FF2B5EF4-FFF2-40B4-BE49-F238E27FC236}">
                <a16:creationId xmlns:a16="http://schemas.microsoft.com/office/drawing/2014/main" id="{8FBB9F2D-AD01-4132-9046-51331080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292600"/>
            <a:ext cx="1081088" cy="3667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Husband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CAF0BB25-A4E0-4A0C-92A8-0E08D7397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205038"/>
            <a:ext cx="719138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Wife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12466FF-2D87-48DB-8DD7-CD94723D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5DA0BC0-84DA-416F-8F79-FB542B6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8B892-0A85-45D2-A1FF-ACB8C947E7A8}" type="slidenum">
              <a:rPr lang="ar-SA" altLang="en-US"/>
              <a:pPr/>
              <a:t>29</a:t>
            </a:fld>
            <a:endParaRPr lang="en-US" alt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10DC8456-A825-4441-AB78-4BC352C4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4037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3-10a  Relationship type</a:t>
            </a:r>
          </a:p>
        </p:txBody>
      </p:sp>
      <p:pic>
        <p:nvPicPr>
          <p:cNvPr id="36871" name="Picture 7" descr="mcf_3">
            <a:extLst>
              <a:ext uri="{FF2B5EF4-FFF2-40B4-BE49-F238E27FC236}">
                <a16:creationId xmlns:a16="http://schemas.microsoft.com/office/drawing/2014/main" id="{412C740F-39EE-42C3-89DA-372B206F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mcf_3">
            <a:extLst>
              <a:ext uri="{FF2B5EF4-FFF2-40B4-BE49-F238E27FC236}">
                <a16:creationId xmlns:a16="http://schemas.microsoft.com/office/drawing/2014/main" id="{33789AEA-F859-4BC1-93B6-3506B894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8214" r="16588" b="8008"/>
          <a:stretch>
            <a:fillRect/>
          </a:stretch>
        </p:blipFill>
        <p:spPr bwMode="auto">
          <a:xfrm>
            <a:off x="762000" y="3733800"/>
            <a:ext cx="74676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Rectangle 9">
            <a:extLst>
              <a:ext uri="{FF2B5EF4-FFF2-40B4-BE49-F238E27FC236}">
                <a16:creationId xmlns:a16="http://schemas.microsoft.com/office/drawing/2014/main" id="{292CCF9C-75B5-4BCB-99D2-DCBAEA723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00400"/>
            <a:ext cx="5110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3-10b  Entity and Relationship instances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>
            <a:extLst>
              <a:ext uri="{FF2B5EF4-FFF2-40B4-BE49-F238E27FC236}">
                <a16:creationId xmlns:a16="http://schemas.microsoft.com/office/drawing/2014/main" id="{27966835-E958-4D46-8876-87200EDD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Business Rules</a:t>
            </a:r>
          </a:p>
        </p:txBody>
      </p:sp>
      <p:sp>
        <p:nvSpPr>
          <p:cNvPr id="156675" name="Rectangle 1027">
            <a:extLst>
              <a:ext uri="{FF2B5EF4-FFF2-40B4-BE49-F238E27FC236}">
                <a16:creationId xmlns:a16="http://schemas.microsoft.com/office/drawing/2014/main" id="{03A974BC-CDB6-4FED-AF3A-67994AD2B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129" y="1632204"/>
            <a:ext cx="7633742" cy="3593591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Statements that define or constrain some aspect of the business</a:t>
            </a:r>
          </a:p>
          <a:p>
            <a:r>
              <a:rPr lang="en-US" altLang="en-US" sz="2400" dirty="0"/>
              <a:t>Assert business structure</a:t>
            </a:r>
          </a:p>
          <a:p>
            <a:r>
              <a:rPr lang="en-US" altLang="en-US" sz="2400" dirty="0"/>
              <a:t>Control/influence business behavior</a:t>
            </a:r>
          </a:p>
          <a:p>
            <a:r>
              <a:rPr lang="en-US" altLang="en-US" sz="2400" dirty="0"/>
              <a:t>Expressed in terms familiar to end users</a:t>
            </a:r>
          </a:p>
          <a:p>
            <a:r>
              <a:rPr lang="en-US" altLang="en-US" sz="2400" dirty="0"/>
              <a:t>Automated through DBMS 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2FF26-42A9-4016-B9F4-622DC1C0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5F43E-44B6-4BDC-8EA8-C4DE5AEC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F37B-47EF-477A-9544-6B36B2B63F1D}" type="slidenum">
              <a:rPr lang="ar-SA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59BC243-52AE-4786-B452-7BDCDA80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6156E57-DE93-4EA7-BEC5-14F1DFF8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9F42-322E-4579-9043-BCBFB5FF25DA}" type="slidenum">
              <a:rPr lang="ar-SA" altLang="en-US"/>
              <a:pPr/>
              <a:t>30</a:t>
            </a:fld>
            <a:endParaRPr lang="en-US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CB9CDC21-22DB-4B22-8212-4AEC2437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11188"/>
            <a:ext cx="6480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3-11a A binary relationship with an attribute</a:t>
            </a:r>
          </a:p>
        </p:txBody>
      </p:sp>
      <p:pic>
        <p:nvPicPr>
          <p:cNvPr id="43015" name="Picture 7" descr="mcf_3">
            <a:extLst>
              <a:ext uri="{FF2B5EF4-FFF2-40B4-BE49-F238E27FC236}">
                <a16:creationId xmlns:a16="http://schemas.microsoft.com/office/drawing/2014/main" id="{0A37497F-E30D-44EF-812A-26E7B409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9425"/>
            <a:ext cx="80010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Text Box 8">
            <a:extLst>
              <a:ext uri="{FF2B5EF4-FFF2-40B4-BE49-F238E27FC236}">
                <a16:creationId xmlns:a16="http://schemas.microsoft.com/office/drawing/2014/main" id="{77EF26FF-1065-4B8F-B34F-E02E5D1F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95800"/>
            <a:ext cx="7696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/>
              <a:t>Here, the date completed attribute pertains specifically to the employee’s completion of a course…it is an attribute of the </a:t>
            </a:r>
            <a:r>
              <a:rPr lang="en-US" altLang="en-US" i="1"/>
              <a:t>relationship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5E2589E-F51E-4495-95DC-80EEB5DC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CD1EBFB-F049-4BDF-83EC-4F46999C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8F20-6DB6-4BCF-8EAB-FE2BA6575C9C}" type="slidenum">
              <a:rPr lang="ar-SA" altLang="en-US"/>
              <a:pPr/>
              <a:t>31</a:t>
            </a:fld>
            <a:endParaRPr lang="en-US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F779276D-6B3D-49AD-BB61-B5B29F949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95263"/>
            <a:ext cx="66754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3-12c --  A ternary relationship with attributes</a:t>
            </a:r>
          </a:p>
        </p:txBody>
      </p:sp>
      <p:pic>
        <p:nvPicPr>
          <p:cNvPr id="121859" name="Picture 3" descr="mcf_3">
            <a:extLst>
              <a:ext uri="{FF2B5EF4-FFF2-40B4-BE49-F238E27FC236}">
                <a16:creationId xmlns:a16="http://schemas.microsoft.com/office/drawing/2014/main" id="{07C2D883-1A7B-4E88-AB63-C3FE4CD9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3322"/>
          <a:stretch>
            <a:fillRect/>
          </a:stretch>
        </p:blipFill>
        <p:spPr bwMode="auto">
          <a:xfrm>
            <a:off x="990600" y="914400"/>
            <a:ext cx="7315200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734FB4-0F16-471E-B680-20C9F48C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0B05127-1293-444C-A67D-B08C2830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26E4-4952-4CD3-8A25-C304DECADBBD}" type="slidenum">
              <a:rPr lang="ar-SA" altLang="en-US"/>
              <a:pPr/>
              <a:t>32</a:t>
            </a:fld>
            <a:endParaRPr lang="en-US" altLang="en-US"/>
          </a:p>
        </p:txBody>
      </p:sp>
      <p:sp>
        <p:nvSpPr>
          <p:cNvPr id="123906" name="Rectangle 1026">
            <a:extLst>
              <a:ext uri="{FF2B5EF4-FFF2-40B4-BE49-F238E27FC236}">
                <a16:creationId xmlns:a16="http://schemas.microsoft.com/office/drawing/2014/main" id="{AA831656-E42A-4905-B0C9-0512E1FA5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410200"/>
            <a:ext cx="5268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Representing a bill-of -materials structure</a:t>
            </a:r>
          </a:p>
        </p:txBody>
      </p:sp>
      <p:sp>
        <p:nvSpPr>
          <p:cNvPr id="123907" name="Rectangle 1027">
            <a:extLst>
              <a:ext uri="{FF2B5EF4-FFF2-40B4-BE49-F238E27FC236}">
                <a16:creationId xmlns:a16="http://schemas.microsoft.com/office/drawing/2014/main" id="{380356F7-1C43-49E2-A445-E5879688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109663"/>
            <a:ext cx="72532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3-13a A unary relationship with an attribute. This has a many-to-many relationship</a:t>
            </a:r>
          </a:p>
        </p:txBody>
      </p:sp>
      <p:pic>
        <p:nvPicPr>
          <p:cNvPr id="123908" name="Picture 1028" descr="mcf_3">
            <a:extLst>
              <a:ext uri="{FF2B5EF4-FFF2-40B4-BE49-F238E27FC236}">
                <a16:creationId xmlns:a16="http://schemas.microsoft.com/office/drawing/2014/main" id="{9968F38F-1ACD-4127-804C-278C97745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1850"/>
            <a:ext cx="72009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47A1EB0-4C33-4B2A-A40A-3E27DD3A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B09C37C-64F0-4545-95EF-FD217036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3ECC0-747F-4249-83BA-C6B207EE0B48}" type="slidenum">
              <a:rPr lang="ar-SA" altLang="en-US"/>
              <a:pPr/>
              <a:t>33</a:t>
            </a:fld>
            <a:endParaRPr lang="en-US" altLang="en-US"/>
          </a:p>
        </p:txBody>
      </p:sp>
      <p:sp>
        <p:nvSpPr>
          <p:cNvPr id="139266" name="Rectangle 2050">
            <a:extLst>
              <a:ext uri="{FF2B5EF4-FFF2-40B4-BE49-F238E27FC236}">
                <a16:creationId xmlns:a16="http://schemas.microsoft.com/office/drawing/2014/main" id="{1F5B1B16-68C4-40BF-8E47-FB157425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271463"/>
            <a:ext cx="710088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Examples of multiple relationships – entities can be related to one another in more than one way</a:t>
            </a:r>
          </a:p>
        </p:txBody>
      </p:sp>
      <p:sp>
        <p:nvSpPr>
          <p:cNvPr id="139267" name="Rectangle 2051">
            <a:extLst>
              <a:ext uri="{FF2B5EF4-FFF2-40B4-BE49-F238E27FC236}">
                <a16:creationId xmlns:a16="http://schemas.microsoft.com/office/drawing/2014/main" id="{6A613BEE-CC69-4AEA-B021-ACC2CA66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1185863"/>
            <a:ext cx="5330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3-21a  Employees and departments</a:t>
            </a:r>
          </a:p>
        </p:txBody>
      </p:sp>
      <p:pic>
        <p:nvPicPr>
          <p:cNvPr id="139268" name="Picture 2052" descr="mcf_3">
            <a:extLst>
              <a:ext uri="{FF2B5EF4-FFF2-40B4-BE49-F238E27FC236}">
                <a16:creationId xmlns:a16="http://schemas.microsoft.com/office/drawing/2014/main" id="{5121B404-7994-4F79-8E58-93BD41A3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1050"/>
            <a:ext cx="79629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321EAE1-9D28-4B72-8F87-B1A4E415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AC94988-E8B2-4CEC-A310-633BE22C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A0F0-0CDA-4076-A203-95A537A86474}" type="slidenum">
              <a:rPr lang="ar-SA" altLang="en-US"/>
              <a:pPr/>
              <a:t>34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2B0C1F4F-17DB-4B3A-8FDC-F4FA7D57A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71463"/>
            <a:ext cx="78406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3-21b --  Professors and courses (fixed upon constraint)</a:t>
            </a:r>
          </a:p>
        </p:txBody>
      </p:sp>
      <p:pic>
        <p:nvPicPr>
          <p:cNvPr id="141315" name="Picture 3" descr="mcf_3">
            <a:extLst>
              <a:ext uri="{FF2B5EF4-FFF2-40B4-BE49-F238E27FC236}">
                <a16:creationId xmlns:a16="http://schemas.microsoft.com/office/drawing/2014/main" id="{1E2A62DC-2F52-45F4-A22C-486A6BE8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4118" r="16869" b="2942"/>
          <a:stretch>
            <a:fillRect/>
          </a:stretch>
        </p:blipFill>
        <p:spPr bwMode="auto">
          <a:xfrm>
            <a:off x="685800" y="914400"/>
            <a:ext cx="7924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6" name="Text Box 4">
            <a:extLst>
              <a:ext uri="{FF2B5EF4-FFF2-40B4-BE49-F238E27FC236}">
                <a16:creationId xmlns:a16="http://schemas.microsoft.com/office/drawing/2014/main" id="{B1E26215-48BD-4BB3-A544-7FF12C5B9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95800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FF0000"/>
                </a:solidFill>
              </a:rPr>
              <a:t>Here,max cardinality constraint is 4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FF861-2F9E-4294-8F2E-6AC159D19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D7231-0A16-4B76-B154-A428E2E3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2A0FF-FA4D-4727-AEEB-E5572EF40C81}" type="slidenum">
              <a:rPr lang="ar-SA" altLang="en-US"/>
              <a:pPr/>
              <a:t>35</a:t>
            </a:fld>
            <a:endParaRPr lang="en-US" altLang="en-US"/>
          </a:p>
        </p:txBody>
      </p:sp>
      <p:sp>
        <p:nvSpPr>
          <p:cNvPr id="162820" name="Text Box 4">
            <a:extLst>
              <a:ext uri="{FF2B5EF4-FFF2-40B4-BE49-F238E27FC236}">
                <a16:creationId xmlns:a16="http://schemas.microsoft.com/office/drawing/2014/main" id="{1665F839-6FF6-4D09-ABF4-BE1CA032D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304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/>
              <a:t>Figure 3-15: Multivalued attribute vs. relationship. Alternative approaches</a:t>
            </a:r>
          </a:p>
        </p:txBody>
      </p:sp>
      <p:pic>
        <p:nvPicPr>
          <p:cNvPr id="162823" name="Picture 7" descr="FIG3-15">
            <a:extLst>
              <a:ext uri="{FF2B5EF4-FFF2-40B4-BE49-F238E27FC236}">
                <a16:creationId xmlns:a16="http://schemas.microsoft.com/office/drawing/2014/main" id="{A34E853E-95C5-48A4-9462-80544FE9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1497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>
            <a:extLst>
              <a:ext uri="{FF2B5EF4-FFF2-40B4-BE49-F238E27FC236}">
                <a16:creationId xmlns:a16="http://schemas.microsoft.com/office/drawing/2014/main" id="{F275FC8D-9D2F-4A64-A682-D57AD47E2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3600"/>
              <a:t>Strong vs. Weak Entities, and</a:t>
            </a:r>
            <a:br>
              <a:rPr lang="en-US" altLang="en-US" sz="3600"/>
            </a:br>
            <a:r>
              <a:rPr lang="en-US" altLang="en-US" sz="3600"/>
              <a:t>Identifying Relationships</a:t>
            </a:r>
          </a:p>
        </p:txBody>
      </p:sp>
      <p:sp>
        <p:nvSpPr>
          <p:cNvPr id="118787" name="Rectangle 1027">
            <a:extLst>
              <a:ext uri="{FF2B5EF4-FFF2-40B4-BE49-F238E27FC236}">
                <a16:creationId xmlns:a16="http://schemas.microsoft.com/office/drawing/2014/main" id="{822A7D57-AA13-4E84-A03C-139A32956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458200" cy="456929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Strong entities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exist independently of other types of entities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has its own unique identifier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represented with single-line rectangle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Weak entity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dependent on a strong entity…cannot exist on its own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Does not have a unique identifier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represented with double-line rectangle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Identifying relationship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links strong entities to weak entities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represented with double line diamond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22E1A-2590-4E8F-9B15-1298E9A4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5BB44-60B3-47AF-99A4-E3858E99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73878-1D96-4A01-99BE-89AED056AE55}" type="slidenum">
              <a:rPr lang="ar-SA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F2B6301-6D9A-4EBA-A69F-4569D5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03D8619-94AD-4093-A5D7-DA2614FE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2B12E-EAF5-4E96-B2A5-3920070629DA}" type="slidenum">
              <a:rPr lang="ar-SA" altLang="en-US"/>
              <a:pPr/>
              <a:t>37</a:t>
            </a:fld>
            <a:endParaRPr lang="en-US" altLang="en-US"/>
          </a:p>
        </p:txBody>
      </p:sp>
      <p:pic>
        <p:nvPicPr>
          <p:cNvPr id="160777" name="Picture 9" descr="mcf_3">
            <a:extLst>
              <a:ext uri="{FF2B5EF4-FFF2-40B4-BE49-F238E27FC236}">
                <a16:creationId xmlns:a16="http://schemas.microsoft.com/office/drawing/2014/main" id="{13F2A0A2-0B7F-4C8C-9DE2-B659283D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/>
          <a:stretch>
            <a:fillRect/>
          </a:stretch>
        </p:blipFill>
        <p:spPr bwMode="auto">
          <a:xfrm>
            <a:off x="228600" y="762000"/>
            <a:ext cx="8686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Text Box 5">
            <a:extLst>
              <a:ext uri="{FF2B5EF4-FFF2-40B4-BE49-F238E27FC236}">
                <a16:creationId xmlns:a16="http://schemas.microsoft.com/office/drawing/2014/main" id="{191952B5-8590-41F8-B248-D3B37A3A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93675"/>
            <a:ext cx="462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Figure 3-5: Strong and weak entities</a:t>
            </a:r>
          </a:p>
        </p:txBody>
      </p:sp>
      <p:sp>
        <p:nvSpPr>
          <p:cNvPr id="160774" name="Text Box 6">
            <a:extLst>
              <a:ext uri="{FF2B5EF4-FFF2-40B4-BE49-F238E27FC236}">
                <a16:creationId xmlns:a16="http://schemas.microsoft.com/office/drawing/2014/main" id="{E62BF027-2651-46A7-818E-A97A4A410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Strong entity</a:t>
            </a:r>
          </a:p>
        </p:txBody>
      </p:sp>
      <p:sp>
        <p:nvSpPr>
          <p:cNvPr id="160775" name="Text Box 7">
            <a:extLst>
              <a:ext uri="{FF2B5EF4-FFF2-40B4-BE49-F238E27FC236}">
                <a16:creationId xmlns:a16="http://schemas.microsoft.com/office/drawing/2014/main" id="{220E73C1-81B9-487D-9E8F-3F45C4437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15000"/>
            <a:ext cx="141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Weak entity</a:t>
            </a:r>
          </a:p>
        </p:txBody>
      </p:sp>
      <p:sp>
        <p:nvSpPr>
          <p:cNvPr id="160776" name="Text Box 8">
            <a:extLst>
              <a:ext uri="{FF2B5EF4-FFF2-40B4-BE49-F238E27FC236}">
                <a16:creationId xmlns:a16="http://schemas.microsoft.com/office/drawing/2014/main" id="{5F2F1632-2BCA-4D63-91E3-4E89A26F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15000"/>
            <a:ext cx="233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Identifying relationship</a:t>
            </a:r>
          </a:p>
        </p:txBody>
      </p:sp>
      <p:sp>
        <p:nvSpPr>
          <p:cNvPr id="160778" name="Line 10">
            <a:extLst>
              <a:ext uri="{FF2B5EF4-FFF2-40B4-BE49-F238E27FC236}">
                <a16:creationId xmlns:a16="http://schemas.microsoft.com/office/drawing/2014/main" id="{C263D4DF-46F1-4123-81BB-A469C12593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581400"/>
            <a:ext cx="1447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0779" name="Line 11">
            <a:extLst>
              <a:ext uri="{FF2B5EF4-FFF2-40B4-BE49-F238E27FC236}">
                <a16:creationId xmlns:a16="http://schemas.microsoft.com/office/drawing/2014/main" id="{827366E2-E801-4D61-90E2-AA81F6E24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57600"/>
            <a:ext cx="1447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utoUpdateAnimBg="0"/>
      <p:bldP spid="160775" grpId="0" autoUpdateAnimBg="0"/>
      <p:bldP spid="16077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9B20BF9C-03D1-4592-8724-F79A4F448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747" y="260648"/>
            <a:ext cx="7290054" cy="1499616"/>
          </a:xfrm>
        </p:spPr>
        <p:txBody>
          <a:bodyPr/>
          <a:lstStyle/>
          <a:p>
            <a:r>
              <a:rPr lang="en-US" altLang="en-US" dirty="0"/>
              <a:t>Associative Entities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D921AA8C-7675-402E-A41A-42EEEC25FF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12776"/>
            <a:ext cx="8496300" cy="4848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It’s an </a:t>
            </a:r>
            <a:r>
              <a:rPr lang="en-US" altLang="en-US" sz="2400" dirty="0">
                <a:solidFill>
                  <a:schemeClr val="folHlink"/>
                </a:solidFill>
              </a:rPr>
              <a:t>entity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– it has attributes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AND it’s a </a:t>
            </a:r>
            <a:r>
              <a:rPr lang="en-US" altLang="en-US" sz="2400" dirty="0">
                <a:solidFill>
                  <a:schemeClr val="folHlink"/>
                </a:solidFill>
              </a:rPr>
              <a:t>relationship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– it links entities together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When should a </a:t>
            </a:r>
            <a:r>
              <a:rPr lang="en-US" altLang="en-US" sz="2400" i="1" dirty="0"/>
              <a:t>relationship with attributes</a:t>
            </a:r>
            <a:r>
              <a:rPr lang="en-US" altLang="en-US" sz="2400" dirty="0"/>
              <a:t> instead be an </a:t>
            </a:r>
            <a:r>
              <a:rPr lang="en-US" altLang="en-US" sz="2400" i="1" dirty="0"/>
              <a:t>associative entity</a:t>
            </a:r>
            <a:r>
              <a:rPr lang="en-US" altLang="en-US" sz="2400" dirty="0"/>
              <a:t>?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All relationships for the associative entity should be many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associative entity could have meaning independent of the other entities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associative entity preferably has a unique identifier, and should also have other attributes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associative may be participating in other relationships other than the entities of the associated relationship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Ternary relationships should be converted to associative entities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06F9E-49DC-40E9-B660-9733582B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174AB-AD81-4D5B-8B9D-F3E48A19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9247D-2E53-4956-BE3E-F4C261DC754B}" type="slidenum">
              <a:rPr lang="ar-SA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FD481D0-C7CC-43FB-B139-31F4C3C0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48537D0-1459-4CEE-8756-17C30A60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1E63-B39A-45CD-AB5E-972C6BA13244}" type="slidenum">
              <a:rPr lang="ar-SA" altLang="en-US"/>
              <a:pPr/>
              <a:t>39</a:t>
            </a:fld>
            <a:endParaRPr lang="en-US" alt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3DF55919-C497-4F53-BA8B-7A13E0556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347663"/>
            <a:ext cx="6702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3-11b: An associative entity (CERTIFICATE)</a:t>
            </a:r>
          </a:p>
        </p:txBody>
      </p:sp>
      <p:pic>
        <p:nvPicPr>
          <p:cNvPr id="45062" name="Picture 6" descr="mcf_3">
            <a:extLst>
              <a:ext uri="{FF2B5EF4-FFF2-40B4-BE49-F238E27FC236}">
                <a16:creationId xmlns:a16="http://schemas.microsoft.com/office/drawing/2014/main" id="{BF47A3FB-1D90-4438-BEFA-2437031B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1463"/>
            <a:ext cx="8077200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>
            <a:extLst>
              <a:ext uri="{FF2B5EF4-FFF2-40B4-BE49-F238E27FC236}">
                <a16:creationId xmlns:a16="http://schemas.microsoft.com/office/drawing/2014/main" id="{36A1D866-6FD2-41B8-B9F5-EEA5909AB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/>
              <a:t>Associative entity involves a rectangle with a diamond inside.</a:t>
            </a:r>
          </a:p>
          <a:p>
            <a:pPr eaLnBrk="0" hangingPunct="0"/>
            <a:r>
              <a:rPr lang="en-US" altLang="en-US" sz="2400" dirty="0"/>
              <a:t>Note that the many-to-many cardinality symbols face toward the associative entity and not toward the other entities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08A97BE6-704C-4551-A505-BCED86023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 Good Business Rule is: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EC7E365-9024-49C6-B02E-E32E9E486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129" y="1632204"/>
            <a:ext cx="7633742" cy="359359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/>
              <a:t>Declarative – what, not how</a:t>
            </a:r>
          </a:p>
          <a:p>
            <a:r>
              <a:rPr lang="en-US" altLang="en-US" sz="2800" dirty="0"/>
              <a:t>Precise – clear, agreed-upon meaning</a:t>
            </a:r>
          </a:p>
          <a:p>
            <a:r>
              <a:rPr lang="en-US" altLang="en-US" sz="2800" dirty="0"/>
              <a:t>Atomic – one statement</a:t>
            </a:r>
          </a:p>
          <a:p>
            <a:r>
              <a:rPr lang="en-US" altLang="en-US" sz="2800" dirty="0"/>
              <a:t>Consistent – internally and externally</a:t>
            </a:r>
          </a:p>
          <a:p>
            <a:r>
              <a:rPr lang="en-US" altLang="en-US" sz="2800" dirty="0"/>
              <a:t>Expressible – structured, natural language</a:t>
            </a:r>
          </a:p>
          <a:p>
            <a:r>
              <a:rPr lang="en-US" altLang="en-US" sz="2800" dirty="0"/>
              <a:t>Distinct – non-redundant</a:t>
            </a:r>
          </a:p>
          <a:p>
            <a:r>
              <a:rPr lang="en-US" altLang="en-US" sz="2800" dirty="0"/>
              <a:t>Business-oriented – understood by business people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0F41F-8B11-4A54-A878-B0224CE7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068BE-415B-47A4-8019-C7E03995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9F1A-8946-4317-9D46-22628E279AE1}" type="slidenum">
              <a:rPr lang="ar-SA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870F190-A1CE-4681-A3F9-1651F14D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900B64-54DA-4CB8-9C54-D1FD795D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39C5B-B260-45B7-ADE3-85ABDE03CFA3}" type="slidenum">
              <a:rPr lang="ar-SA" altLang="en-US"/>
              <a:pPr/>
              <a:t>40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68537DD-0044-4EB6-B964-75EAB66AE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79406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3-13c -- an associative entity – bill of materials structure</a:t>
            </a:r>
          </a:p>
        </p:txBody>
      </p:sp>
      <p:pic>
        <p:nvPicPr>
          <p:cNvPr id="57348" name="Picture 4" descr="mcf_3">
            <a:extLst>
              <a:ext uri="{FF2B5EF4-FFF2-40B4-BE49-F238E27FC236}">
                <a16:creationId xmlns:a16="http://schemas.microsoft.com/office/drawing/2014/main" id="{EF910500-C17A-46A9-967E-71035E67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7948"/>
          <a:stretch>
            <a:fillRect/>
          </a:stretch>
        </p:blipFill>
        <p:spPr bwMode="auto">
          <a:xfrm>
            <a:off x="533400" y="1616075"/>
            <a:ext cx="8077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F7A41C15-DAE4-4E88-8FD3-F531BFDF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474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dirty="0"/>
              <a:t>This could just be a relationship with attributes…it’s a judgment call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6EA8A66-8645-4350-A5B1-08EFA9B9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305305C-0DBC-41C2-901A-7A9A68C6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FFD1-54A7-499D-A27D-8EC1BBF5DB3F}" type="slidenum">
              <a:rPr lang="ar-SA" altLang="en-US"/>
              <a:pPr/>
              <a:t>41</a:t>
            </a:fld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04759369-F571-4AE8-9BB6-798BD7F1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88975"/>
            <a:ext cx="7291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Figure 3.18 -- Ternary relationship as an associative entity</a:t>
            </a:r>
          </a:p>
        </p:txBody>
      </p:sp>
      <p:pic>
        <p:nvPicPr>
          <p:cNvPr id="75786" name="Picture 10" descr="FIG3-18">
            <a:extLst>
              <a:ext uri="{FF2B5EF4-FFF2-40B4-BE49-F238E27FC236}">
                <a16:creationId xmlns:a16="http://schemas.microsoft.com/office/drawing/2014/main" id="{5508B7EE-0AFB-490E-A18A-25908847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582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C7392-6655-4975-9D3E-C8BD3793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68F9A-E03B-4064-AB0F-E98B8595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35CC-B8C5-44C9-A630-9E086493E48E}" type="slidenum">
              <a:rPr lang="ar-SA" altLang="en-US"/>
              <a:pPr/>
              <a:t>42</a:t>
            </a:fld>
            <a:endParaRPr lang="en-US" altLang="en-US"/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4D6FA2B6-A2E3-4439-80FF-0D981F706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28956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r" eaLnBrk="0" hangingPunct="0"/>
            <a:r>
              <a:rPr lang="en-US" altLang="en-US"/>
              <a:t>Figure 3-22  </a:t>
            </a:r>
          </a:p>
          <a:p>
            <a:pPr algn="r" eaLnBrk="0" hangingPunct="0"/>
            <a:r>
              <a:rPr lang="en-US" altLang="en-US"/>
              <a:t>E-R diagram for Pine Valley Furniture</a:t>
            </a:r>
          </a:p>
        </p:txBody>
      </p:sp>
      <p:pic>
        <p:nvPicPr>
          <p:cNvPr id="161799" name="Picture 7" descr="FIG3-22">
            <a:extLst>
              <a:ext uri="{FF2B5EF4-FFF2-40B4-BE49-F238E27FC236}">
                <a16:creationId xmlns:a16="http://schemas.microsoft.com/office/drawing/2014/main" id="{81A7BF05-9228-4966-925B-457C4D3D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4775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DCC4B88-8507-4369-AF80-4F8CAC82C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E-R Model Constructs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17EA547-42C6-4D64-A217-079640D04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9900"/>
                </a:solidFill>
              </a:rPr>
              <a:t>Entity instance</a:t>
            </a:r>
            <a:r>
              <a:rPr lang="en-US" altLang="en-US" sz="2800" dirty="0"/>
              <a:t> - person, place, object, event, concept (often corresponds to a row in a table)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FF9900"/>
                </a:solidFill>
              </a:rPr>
              <a:t>Entity Type</a:t>
            </a:r>
            <a:r>
              <a:rPr lang="en-US" altLang="en-US" sz="2400" dirty="0"/>
              <a:t> – collection of entities (often corresponds to a table)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9900"/>
                </a:solidFill>
              </a:rPr>
              <a:t>Attribute</a:t>
            </a:r>
            <a:r>
              <a:rPr lang="en-US" altLang="en-US" sz="2800" b="1" dirty="0"/>
              <a:t> -</a:t>
            </a:r>
            <a:r>
              <a:rPr lang="en-US" altLang="en-US" sz="2800" dirty="0"/>
              <a:t> property or characteristic of an entity type (often corresponds to a field in a table)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9900"/>
                </a:solidFill>
              </a:rPr>
              <a:t>Relationship instance</a:t>
            </a:r>
            <a:r>
              <a:rPr lang="en-US" altLang="en-US" sz="2800" b="1" dirty="0"/>
              <a:t> </a:t>
            </a:r>
            <a:r>
              <a:rPr lang="en-US" altLang="en-US" sz="2800" dirty="0"/>
              <a:t>– link between entities (corresponds to primary key-foreign key equivalencies in related tables)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FF9900"/>
                </a:solidFill>
              </a:rPr>
              <a:t>Relationship type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category of relationship…link between entity types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32486-DCC9-4992-B82E-B791BAC3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C635E-301A-4B45-B20E-F9E5B0A6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140B-E855-4E47-AE8C-B271CD31A9C8}" type="slidenum">
              <a:rPr lang="ar-SA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A5D6B21-EF91-4B18-B32A-D593B6EA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F7592DF-CD5F-42FA-B311-8286F04E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A43C-7BC0-4DDA-A146-747EDD4CC59C}" type="slidenum">
              <a:rPr lang="ar-SA" altLang="en-US"/>
              <a:pPr/>
              <a:t>6</a:t>
            </a:fld>
            <a:endParaRPr lang="en-US" altLang="en-US"/>
          </a:p>
        </p:txBody>
      </p:sp>
      <p:sp>
        <p:nvSpPr>
          <p:cNvPr id="164866" name="Rectangle 4098">
            <a:extLst>
              <a:ext uri="{FF2B5EF4-FFF2-40B4-BE49-F238E27FC236}">
                <a16:creationId xmlns:a16="http://schemas.microsoft.com/office/drawing/2014/main" id="{A101328A-ACE2-435E-9878-902A2491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6513"/>
            <a:ext cx="4668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/>
              <a:t>Sample E-R Diagram (figure 3-1)</a:t>
            </a:r>
          </a:p>
        </p:txBody>
      </p:sp>
      <p:pic>
        <p:nvPicPr>
          <p:cNvPr id="164867" name="Picture 4099">
            <a:extLst>
              <a:ext uri="{FF2B5EF4-FFF2-40B4-BE49-F238E27FC236}">
                <a16:creationId xmlns:a16="http://schemas.microsoft.com/office/drawing/2014/main" id="{8A4C2D36-A932-4A8B-8268-2939AF183B7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9588"/>
            <a:ext cx="7620000" cy="573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D8CEF1CC-CAE4-4FD3-9F64-7EEC6ECE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95248371-FE2F-43BD-B603-6EF23EFD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D3EBE-2E75-452D-BE53-6097DC719980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789125F-2543-451B-A1A3-010135639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43878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b="1"/>
              <a:t>Figure 3-2 -- Basic E-R Notation</a:t>
            </a:r>
          </a:p>
        </p:txBody>
      </p:sp>
      <p:pic>
        <p:nvPicPr>
          <p:cNvPr id="18436" name="Picture 4" descr="part_a">
            <a:extLst>
              <a:ext uri="{FF2B5EF4-FFF2-40B4-BE49-F238E27FC236}">
                <a16:creationId xmlns:a16="http://schemas.microsoft.com/office/drawing/2014/main" id="{8DD9C4D4-5994-4175-8084-3B4E346B6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10200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B83AC49A-CDB7-42AA-AE2A-4C8118388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022475"/>
            <a:ext cx="1235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Entity symbols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1C61E593-D124-45A9-9589-B26C6D9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Relationship symbols</a:t>
            </a: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76B47962-BE76-4C89-B5DC-CC98D992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Attribute symbols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64277C6D-AC08-4F89-91D1-E9A0867F2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14400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A special entity that is also a relationship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42" grpId="0" autoUpdateAnimBg="0"/>
      <p:bldP spid="18443" grpId="0" autoUpdateAnimBg="0"/>
      <p:bldP spid="1844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050">
            <a:extLst>
              <a:ext uri="{FF2B5EF4-FFF2-40B4-BE49-F238E27FC236}">
                <a16:creationId xmlns:a16="http://schemas.microsoft.com/office/drawing/2014/main" id="{A0402F3D-7959-40BF-A50B-24F2E4BDB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/>
              <a:t>What Should an Entity Be?</a:t>
            </a:r>
          </a:p>
        </p:txBody>
      </p:sp>
      <p:sp>
        <p:nvSpPr>
          <p:cNvPr id="158723" name="Rectangle 2051">
            <a:extLst>
              <a:ext uri="{FF2B5EF4-FFF2-40B4-BE49-F238E27FC236}">
                <a16:creationId xmlns:a16="http://schemas.microsoft.com/office/drawing/2014/main" id="{A2B658AA-F617-4876-8807-05DAA4B167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altLang="en-US" sz="2400" dirty="0"/>
              <a:t>SHOULD BE:</a:t>
            </a:r>
          </a:p>
          <a:p>
            <a:pPr lvl="1"/>
            <a:r>
              <a:rPr lang="en-US" altLang="en-US" sz="2400" dirty="0"/>
              <a:t>An object that will have many instances in the database</a:t>
            </a:r>
          </a:p>
          <a:p>
            <a:pPr lvl="1"/>
            <a:r>
              <a:rPr lang="en-US" altLang="en-US" sz="2400" dirty="0"/>
              <a:t>An object that will be composed of multiple attributes</a:t>
            </a:r>
          </a:p>
          <a:p>
            <a:pPr lvl="1"/>
            <a:r>
              <a:rPr lang="en-US" altLang="en-US" sz="2400" dirty="0"/>
              <a:t>An object that we are trying to model</a:t>
            </a:r>
          </a:p>
          <a:p>
            <a:r>
              <a:rPr lang="en-US" altLang="en-US" sz="2400" dirty="0"/>
              <a:t>SHOULD NOT BE:</a:t>
            </a:r>
          </a:p>
          <a:p>
            <a:pPr lvl="1"/>
            <a:r>
              <a:rPr lang="en-US" altLang="en-US" sz="2400" dirty="0"/>
              <a:t>A user of the database system </a:t>
            </a:r>
          </a:p>
          <a:p>
            <a:pPr lvl="1"/>
            <a:r>
              <a:rPr lang="en-US" altLang="en-US" sz="2400" dirty="0"/>
              <a:t>An output of the database system (e.g. a report)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4155FA-AE4E-4896-A3E0-A3A256EE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34645F-A93D-4223-B026-5E638017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046-1546-47F9-A254-21B75BD937F4}" type="slidenum">
              <a:rPr lang="ar-SA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5A95774-E78E-4F8D-B6C3-31F28D2E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Prentice Hall, 2002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6506D4B-E67D-4D6A-8104-FE411826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DA5FF-7747-445D-98B3-00DDAB9EF717}" type="slidenum">
              <a:rPr lang="ar-SA" altLang="en-US"/>
              <a:pPr/>
              <a:t>9</a:t>
            </a:fld>
            <a:endParaRPr lang="en-US" altLang="en-US"/>
          </a:p>
        </p:txBody>
      </p:sp>
      <p:grpSp>
        <p:nvGrpSpPr>
          <p:cNvPr id="159764" name="Group 20">
            <a:extLst>
              <a:ext uri="{FF2B5EF4-FFF2-40B4-BE49-F238E27FC236}">
                <a16:creationId xmlns:a16="http://schemas.microsoft.com/office/drawing/2014/main" id="{AC2227E2-EB88-4E1B-A70F-0CA8718F3F6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0"/>
            <a:ext cx="4495800" cy="4198938"/>
            <a:chOff x="1248" y="0"/>
            <a:chExt cx="2832" cy="2645"/>
          </a:xfrm>
        </p:grpSpPr>
        <p:pic>
          <p:nvPicPr>
            <p:cNvPr id="159763" name="Picture 19" descr="FIG3-4A">
              <a:extLst>
                <a:ext uri="{FF2B5EF4-FFF2-40B4-BE49-F238E27FC236}">
                  <a16:creationId xmlns:a16="http://schemas.microsoft.com/office/drawing/2014/main" id="{E5BC797C-CC1D-478C-AF44-1A2BD85E4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36"/>
              <a:ext cx="2832" cy="2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50" name="Text Box 6">
              <a:extLst>
                <a:ext uri="{FF2B5EF4-FFF2-40B4-BE49-F238E27FC236}">
                  <a16:creationId xmlns:a16="http://schemas.microsoft.com/office/drawing/2014/main" id="{F3C771CB-71DA-40BE-A623-097621409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0"/>
              <a:ext cx="17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Inappropriate entities</a:t>
              </a:r>
            </a:p>
          </p:txBody>
        </p:sp>
      </p:grpSp>
      <p:grpSp>
        <p:nvGrpSpPr>
          <p:cNvPr id="159753" name="Group 9">
            <a:extLst>
              <a:ext uri="{FF2B5EF4-FFF2-40B4-BE49-F238E27FC236}">
                <a16:creationId xmlns:a16="http://schemas.microsoft.com/office/drawing/2014/main" id="{5FCB6F93-E0BC-46D3-B5C9-5D1B16AEA91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09600"/>
            <a:ext cx="3505200" cy="2514600"/>
            <a:chOff x="192" y="384"/>
            <a:chExt cx="2208" cy="1584"/>
          </a:xfrm>
        </p:grpSpPr>
        <p:sp>
          <p:nvSpPr>
            <p:cNvPr id="159751" name="Rectangle 7">
              <a:extLst>
                <a:ext uri="{FF2B5EF4-FFF2-40B4-BE49-F238E27FC236}">
                  <a16:creationId xmlns:a16="http://schemas.microsoft.com/office/drawing/2014/main" id="{FF9F35D1-82F8-4D8C-8BD4-77041FBDA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84"/>
              <a:ext cx="1152" cy="1584"/>
            </a:xfrm>
            <a:prstGeom prst="rect">
              <a:avLst/>
            </a:prstGeom>
            <a:noFill/>
            <a:ln w="222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2" name="Text Box 8">
              <a:extLst>
                <a:ext uri="{FF2B5EF4-FFF2-40B4-BE49-F238E27FC236}">
                  <a16:creationId xmlns:a16="http://schemas.microsoft.com/office/drawing/2014/main" id="{9AC0ADD1-101D-48B7-BA80-5375DD37F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912"/>
              <a:ext cx="11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System user</a:t>
              </a:r>
            </a:p>
          </p:txBody>
        </p:sp>
      </p:grpSp>
      <p:grpSp>
        <p:nvGrpSpPr>
          <p:cNvPr id="159757" name="Group 13">
            <a:extLst>
              <a:ext uri="{FF2B5EF4-FFF2-40B4-BE49-F238E27FC236}">
                <a16:creationId xmlns:a16="http://schemas.microsoft.com/office/drawing/2014/main" id="{BA445ECC-DC91-428C-AE54-23D2FB343A39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533400"/>
            <a:ext cx="3886200" cy="2514600"/>
            <a:chOff x="3120" y="336"/>
            <a:chExt cx="2448" cy="1584"/>
          </a:xfrm>
        </p:grpSpPr>
        <p:sp>
          <p:nvSpPr>
            <p:cNvPr id="159755" name="Rectangle 11">
              <a:extLst>
                <a:ext uri="{FF2B5EF4-FFF2-40B4-BE49-F238E27FC236}">
                  <a16:creationId xmlns:a16="http://schemas.microsoft.com/office/drawing/2014/main" id="{9AF13F6C-0418-4BBF-8774-CE2AAC235DD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20" y="336"/>
              <a:ext cx="1152" cy="1584"/>
            </a:xfrm>
            <a:prstGeom prst="rect">
              <a:avLst/>
            </a:prstGeom>
            <a:noFill/>
            <a:ln w="222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56" name="Text Box 12">
              <a:extLst>
                <a:ext uri="{FF2B5EF4-FFF2-40B4-BE49-F238E27FC236}">
                  <a16:creationId xmlns:a16="http://schemas.microsoft.com/office/drawing/2014/main" id="{CE5C6808-0F8F-4D27-ABBC-C420A57B9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272" y="864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System output</a:t>
              </a:r>
            </a:p>
          </p:txBody>
        </p:sp>
      </p:grpSp>
      <p:grpSp>
        <p:nvGrpSpPr>
          <p:cNvPr id="159766" name="Group 22">
            <a:extLst>
              <a:ext uri="{FF2B5EF4-FFF2-40B4-BE49-F238E27FC236}">
                <a16:creationId xmlns:a16="http://schemas.microsoft.com/office/drawing/2014/main" id="{45C0F5B6-669F-4679-B377-3AD3F2F282B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719638"/>
            <a:ext cx="7258050" cy="1296987"/>
            <a:chOff x="528" y="2973"/>
            <a:chExt cx="4572" cy="817"/>
          </a:xfrm>
        </p:grpSpPr>
        <p:pic>
          <p:nvPicPr>
            <p:cNvPr id="159765" name="Picture 21" descr="FIG3-4B">
              <a:extLst>
                <a:ext uri="{FF2B5EF4-FFF2-40B4-BE49-F238E27FC236}">
                  <a16:creationId xmlns:a16="http://schemas.microsoft.com/office/drawing/2014/main" id="{FCD72C68-2DA3-4CD5-8001-43C6C2C89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973"/>
              <a:ext cx="2832" cy="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58" name="Text Box 14">
              <a:extLst>
                <a:ext uri="{FF2B5EF4-FFF2-40B4-BE49-F238E27FC236}">
                  <a16:creationId xmlns:a16="http://schemas.microsoft.com/office/drawing/2014/main" id="{B0FFAD82-9255-4632-A632-BA447D0DB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216"/>
              <a:ext cx="16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Appropriate entities</a:t>
              </a:r>
            </a:p>
          </p:txBody>
        </p:sp>
      </p:grpSp>
      <p:sp>
        <p:nvSpPr>
          <p:cNvPr id="159761" name="Text Box 17">
            <a:extLst>
              <a:ext uri="{FF2B5EF4-FFF2-40B4-BE49-F238E27FC236}">
                <a16:creationId xmlns:a16="http://schemas.microsoft.com/office/drawing/2014/main" id="{3CF82FC2-3DA7-42B2-BEDA-279BB1717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117475"/>
            <a:ext cx="146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Figure 3-4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1267</TotalTime>
  <Pages>44</Pages>
  <Words>1478</Words>
  <Application>Microsoft Office PowerPoint</Application>
  <PresentationFormat>On-screen Show (4:3)</PresentationFormat>
  <Paragraphs>295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Times New Roman</vt:lpstr>
      <vt:lpstr>Arial</vt:lpstr>
      <vt:lpstr>Wingdings</vt:lpstr>
      <vt:lpstr>Arial Narrow</vt:lpstr>
      <vt:lpstr>Integral</vt:lpstr>
      <vt:lpstr>Chapter 3: Modeling Data in the Organization</vt:lpstr>
      <vt:lpstr>SDLC Revisited – Data Modeling is an Analysis Activity  (figures 2.4, 2.5)</vt:lpstr>
      <vt:lpstr>Business Rules</vt:lpstr>
      <vt:lpstr>A Good Business Rule is:</vt:lpstr>
      <vt:lpstr>E-R Model Constructs</vt:lpstr>
      <vt:lpstr>PowerPoint Presentation</vt:lpstr>
      <vt:lpstr>PowerPoint Presentation</vt:lpstr>
      <vt:lpstr>What Should an Entity Be?</vt:lpstr>
      <vt:lpstr>PowerPoint Presentation</vt:lpstr>
      <vt:lpstr>Attributes</vt:lpstr>
      <vt:lpstr>Identifiers (Keys)</vt:lpstr>
      <vt:lpstr>Characteristics of Identifiers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on Relationships</vt:lpstr>
      <vt:lpstr>Degree of Relationships</vt:lpstr>
      <vt:lpstr>PowerPoint Presentation</vt:lpstr>
      <vt:lpstr>Cardinality of Relationships</vt:lpstr>
      <vt:lpstr>Cardinality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 vs. Weak Entities, and Identifying Relationships</vt:lpstr>
      <vt:lpstr>PowerPoint Presentation</vt:lpstr>
      <vt:lpstr>Associative Entities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Entity-Relationship Model</dc:title>
  <dc:subject/>
  <dc:creator>Mark L. Gillenson</dc:creator>
  <cp:keywords/>
  <dc:description/>
  <cp:lastModifiedBy>WALAA</cp:lastModifiedBy>
  <cp:revision>233</cp:revision>
  <cp:lastPrinted>1601-01-01T00:00:00Z</cp:lastPrinted>
  <dcterms:created xsi:type="dcterms:W3CDTF">1999-01-21T09:59:09Z</dcterms:created>
  <dcterms:modified xsi:type="dcterms:W3CDTF">2018-03-13T10:33:51Z</dcterms:modified>
</cp:coreProperties>
</file>